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sldIdLst>
    <p:sldId id="256" r:id="rId2"/>
    <p:sldId id="258" r:id="rId3"/>
    <p:sldId id="257" r:id="rId4"/>
    <p:sldId id="260" r:id="rId5"/>
    <p:sldId id="265" r:id="rId6"/>
    <p:sldId id="266" r:id="rId7"/>
    <p:sldId id="267" r:id="rId8"/>
    <p:sldId id="268" r:id="rId9"/>
    <p:sldId id="269" r:id="rId10"/>
    <p:sldId id="270" r:id="rId11"/>
    <p:sldId id="271" r:id="rId12"/>
    <p:sldId id="272" r:id="rId13"/>
    <p:sldId id="259" r:id="rId14"/>
    <p:sldId id="274" r:id="rId15"/>
    <p:sldId id="275" r:id="rId16"/>
    <p:sldId id="276" r:id="rId17"/>
    <p:sldId id="278" r:id="rId18"/>
    <p:sldId id="280" r:id="rId19"/>
  </p:sldIdLst>
  <p:sldSz cx="12192000" cy="6858000"/>
  <p:notesSz cx="6858000" cy="9144000"/>
  <p:defaultTextStyle>
    <a:defPPr>
      <a:defRPr lang="ru-K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46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561" autoAdjust="0"/>
    <p:restoredTop sz="94660"/>
  </p:normalViewPr>
  <p:slideViewPr>
    <p:cSldViewPr snapToGrid="0">
      <p:cViewPr varScale="1">
        <p:scale>
          <a:sx n="129" d="100"/>
          <a:sy n="129" d="100"/>
        </p:scale>
        <p:origin x="187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BACE295-AB4E-4A63-8A77-E29EEDAE472D}" type="doc">
      <dgm:prSet loTypeId="urn:microsoft.com/office/officeart/2005/8/layout/process4" loCatId="process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B7108136-DD1C-4BA3-975E-C38020421C1B}">
      <dgm:prSet custT="1"/>
      <dgm:spPr>
        <a:gradFill rotWithShape="0">
          <a:gsLst>
            <a:gs pos="0">
              <a:schemeClr val="bg1">
                <a:lumMod val="75000"/>
              </a:schemeClr>
            </a:gs>
            <a:gs pos="54000">
              <a:schemeClr val="accent1">
                <a:lumMod val="40000"/>
                <a:lumOff val="60000"/>
              </a:schemeClr>
            </a:gs>
            <a:gs pos="72096">
              <a:srgbClr val="DCE8F5">
                <a:alpha val="40000"/>
              </a:srgbClr>
            </a:gs>
            <a:gs pos="83000">
              <a:schemeClr val="accent5">
                <a:lumMod val="20000"/>
                <a:lumOff val="80000"/>
                <a:alpha val="40000"/>
              </a:schemeClr>
            </a:gs>
            <a:gs pos="100000">
              <a:schemeClr val="accent6">
                <a:lumMod val="20000"/>
                <a:lumOff val="80000"/>
                <a:alpha val="40000"/>
              </a:schemeClr>
            </a:gs>
          </a:gsLst>
          <a:lin ang="5400000" scaled="1"/>
        </a:gradFill>
      </dgm:spPr>
      <dgm:t>
        <a:bodyPr/>
        <a:lstStyle/>
        <a:p>
          <a:pPr marL="0" algn="ctr" defTabSz="914400" rtl="0" eaLnBrk="1" latinLnBrk="0" hangingPunct="1">
            <a:lnSpc>
              <a:spcPct val="130000"/>
            </a:lnSpc>
            <a:spcAft>
              <a:spcPts val="600"/>
            </a:spcAft>
            <a:buSzPct val="85000"/>
          </a:pPr>
          <a:r>
            <a:rPr lang="en-US" sz="1400" b="0" kern="1200" dirty="0">
              <a:solidFill>
                <a:schemeClr val="tx1"/>
              </a:solidFill>
              <a:latin typeface="Amasis MT Pro" panose="02040504050005020304" pitchFamily="18" charset="0"/>
              <a:ea typeface="+mn-ea"/>
              <a:cs typeface="+mn-cs"/>
            </a:rPr>
            <a:t>Presumably, </a:t>
          </a:r>
          <a:r>
            <a:rPr lang="en-GB" sz="1400" b="1" i="0" kern="1200" dirty="0">
              <a:solidFill>
                <a:schemeClr val="tx1"/>
              </a:solidFill>
              <a:latin typeface="Amasis MT Pro" panose="02040504050005020304" pitchFamily="18" charset="0"/>
            </a:rPr>
            <a:t>Climate Indices explain Sea Level Variability</a:t>
          </a:r>
          <a:endParaRPr lang="en-US" sz="1400" b="0" kern="1200" dirty="0">
            <a:solidFill>
              <a:schemeClr val="tx1"/>
            </a:solidFill>
            <a:latin typeface="Amasis MT Pro" panose="02040504050005020304" pitchFamily="18" charset="0"/>
            <a:ea typeface="+mn-ea"/>
            <a:cs typeface="+mn-cs"/>
          </a:endParaRPr>
        </a:p>
      </dgm:t>
    </dgm:pt>
    <dgm:pt modelId="{10187BC7-0AC7-4598-B6C4-37EE7DDBB433}" type="parTrans" cxnId="{CEBD1EAB-0B12-4847-99A8-E9CF005C89B0}">
      <dgm:prSet/>
      <dgm:spPr/>
      <dgm:t>
        <a:bodyPr/>
        <a:lstStyle/>
        <a:p>
          <a:endParaRPr lang="en-US"/>
        </a:p>
      </dgm:t>
    </dgm:pt>
    <dgm:pt modelId="{9E50BAAC-BEEA-4010-8E63-C4A5FC684EB4}" type="sibTrans" cxnId="{CEBD1EAB-0B12-4847-99A8-E9CF005C89B0}">
      <dgm:prSet/>
      <dgm:spPr/>
      <dgm:t>
        <a:bodyPr/>
        <a:lstStyle/>
        <a:p>
          <a:endParaRPr lang="en-US"/>
        </a:p>
      </dgm:t>
    </dgm:pt>
    <dgm:pt modelId="{8274EADE-2FB0-4276-8EC6-84CF058739EA}">
      <dgm:prSet custT="1"/>
      <dgm:spPr>
        <a:gradFill rotWithShape="0">
          <a:gsLst>
            <a:gs pos="0">
              <a:schemeClr val="bg1">
                <a:lumMod val="75000"/>
              </a:schemeClr>
            </a:gs>
            <a:gs pos="54000">
              <a:schemeClr val="accent1">
                <a:lumMod val="40000"/>
                <a:lumOff val="60000"/>
              </a:schemeClr>
            </a:gs>
            <a:gs pos="72096">
              <a:srgbClr val="DCE8F5">
                <a:alpha val="40000"/>
              </a:srgbClr>
            </a:gs>
            <a:gs pos="83000">
              <a:schemeClr val="accent5">
                <a:lumMod val="40000"/>
                <a:lumOff val="60000"/>
              </a:schemeClr>
            </a:gs>
            <a:gs pos="100000">
              <a:schemeClr val="accent6">
                <a:lumMod val="20000"/>
                <a:lumOff val="80000"/>
                <a:alpha val="40000"/>
              </a:schemeClr>
            </a:gs>
          </a:gsLst>
          <a:lin ang="5400000" scaled="1"/>
        </a:gradFill>
      </dgm:spPr>
      <dgm:t>
        <a:bodyPr/>
        <a:lstStyle/>
        <a:p>
          <a:pPr marL="0" lvl="0" algn="ctr" defTabSz="914400" rtl="0" eaLnBrk="1" latinLnBrk="0" hangingPunct="1">
            <a:lnSpc>
              <a:spcPct val="130000"/>
            </a:lnSpc>
            <a:spcBef>
              <a:spcPct val="0"/>
            </a:spcBef>
            <a:spcAft>
              <a:spcPts val="600"/>
            </a:spcAft>
            <a:buSzPct val="85000"/>
            <a:buNone/>
          </a:pPr>
          <a:r>
            <a:rPr lang="en-US" sz="1400" b="0" kern="1200" dirty="0">
              <a:solidFill>
                <a:schemeClr val="tx1"/>
              </a:solidFill>
              <a:latin typeface="Amasis MT Pro" panose="02040504050005020304" pitchFamily="18" charset="0"/>
              <a:ea typeface="+mn-ea"/>
              <a:cs typeface="+mn-cs"/>
            </a:rPr>
            <a:t>Given that the human influence on nature is increasing, I would like to assess the human contribution to the rise in the level of the world's oceans</a:t>
          </a:r>
        </a:p>
      </dgm:t>
    </dgm:pt>
    <dgm:pt modelId="{21F9B737-8003-4B73-84E0-AE5458B432F0}" type="parTrans" cxnId="{5F88BD8A-B5D0-46AC-B914-A8BFA58E9EF8}">
      <dgm:prSet/>
      <dgm:spPr/>
      <dgm:t>
        <a:bodyPr/>
        <a:lstStyle/>
        <a:p>
          <a:endParaRPr lang="en-US"/>
        </a:p>
      </dgm:t>
    </dgm:pt>
    <dgm:pt modelId="{1005738F-1229-42A5-BE8F-480CC9358FC6}" type="sibTrans" cxnId="{5F88BD8A-B5D0-46AC-B914-A8BFA58E9EF8}">
      <dgm:prSet/>
      <dgm:spPr/>
      <dgm:t>
        <a:bodyPr/>
        <a:lstStyle/>
        <a:p>
          <a:endParaRPr lang="en-US"/>
        </a:p>
      </dgm:t>
    </dgm:pt>
    <dgm:pt modelId="{A063236B-E588-4A78-B430-9A9CE70EEA67}">
      <dgm:prSet custT="1"/>
      <dgm:spPr>
        <a:gradFill rotWithShape="0">
          <a:gsLst>
            <a:gs pos="0">
              <a:schemeClr val="bg1">
                <a:lumMod val="75000"/>
              </a:schemeClr>
            </a:gs>
            <a:gs pos="54000">
              <a:schemeClr val="accent1">
                <a:lumMod val="40000"/>
                <a:lumOff val="60000"/>
              </a:schemeClr>
            </a:gs>
            <a:gs pos="72096">
              <a:srgbClr val="DCE8F5">
                <a:alpha val="40000"/>
              </a:srgbClr>
            </a:gs>
            <a:gs pos="83000">
              <a:schemeClr val="accent5">
                <a:lumMod val="20000"/>
                <a:lumOff val="80000"/>
                <a:alpha val="40000"/>
              </a:schemeClr>
            </a:gs>
            <a:gs pos="100000">
              <a:schemeClr val="accent6">
                <a:lumMod val="20000"/>
                <a:lumOff val="80000"/>
                <a:alpha val="40000"/>
              </a:schemeClr>
            </a:gs>
          </a:gsLst>
          <a:lin ang="5400000" scaled="1"/>
        </a:gradFill>
      </dgm:spPr>
      <dgm:t>
        <a:bodyPr/>
        <a:lstStyle/>
        <a:p>
          <a:pPr marL="0" lvl="0" algn="ctr" defTabSz="914400" rtl="0" eaLnBrk="1" latinLnBrk="0" hangingPunct="1">
            <a:lnSpc>
              <a:spcPct val="130000"/>
            </a:lnSpc>
            <a:spcBef>
              <a:spcPct val="0"/>
            </a:spcBef>
            <a:spcAft>
              <a:spcPts val="600"/>
            </a:spcAft>
            <a:buSzPct val="85000"/>
            <a:buNone/>
          </a:pPr>
          <a:r>
            <a:rPr lang="en-US" sz="1400" b="0" kern="1200" dirty="0">
              <a:solidFill>
                <a:schemeClr val="tx1"/>
              </a:solidFill>
              <a:latin typeface="Amasis MT Pro" panose="02040504050005020304" pitchFamily="18" charset="0"/>
              <a:ea typeface="+mn-ea"/>
              <a:cs typeface="+mn-cs"/>
            </a:rPr>
            <a:t>Testing this hypothesis can prove the possibility of predicting sea level </a:t>
          </a:r>
          <a:r>
            <a:rPr lang="en-GB" sz="1400" b="0" kern="1200" dirty="0">
              <a:solidFill>
                <a:schemeClr val="tx1"/>
              </a:solidFill>
              <a:latin typeface="Amasis MT Pro" panose="02040504050005020304" pitchFamily="18" charset="0"/>
              <a:ea typeface="+mn-ea"/>
              <a:cs typeface="+mn-cs"/>
            </a:rPr>
            <a:t>based on climate data</a:t>
          </a:r>
          <a:endParaRPr lang="en-US" sz="1400" b="0" kern="1200" dirty="0">
            <a:solidFill>
              <a:schemeClr val="tx1"/>
            </a:solidFill>
            <a:latin typeface="Amasis MT Pro" panose="02040504050005020304" pitchFamily="18" charset="0"/>
            <a:ea typeface="+mn-ea"/>
            <a:cs typeface="+mn-cs"/>
          </a:endParaRPr>
        </a:p>
      </dgm:t>
    </dgm:pt>
    <dgm:pt modelId="{086591F3-BD8F-4EB0-B976-71DA5E4D577E}" type="sibTrans" cxnId="{69832E96-0447-49AB-99E3-2D4F09635CAF}">
      <dgm:prSet/>
      <dgm:spPr/>
      <dgm:t>
        <a:bodyPr/>
        <a:lstStyle/>
        <a:p>
          <a:endParaRPr lang="en-US"/>
        </a:p>
      </dgm:t>
    </dgm:pt>
    <dgm:pt modelId="{1AF3DC1C-E006-403D-9786-EA2BAD14204D}" type="parTrans" cxnId="{69832E96-0447-49AB-99E3-2D4F09635CAF}">
      <dgm:prSet/>
      <dgm:spPr/>
      <dgm:t>
        <a:bodyPr/>
        <a:lstStyle/>
        <a:p>
          <a:endParaRPr lang="en-US"/>
        </a:p>
      </dgm:t>
    </dgm:pt>
    <dgm:pt modelId="{9419BBA5-564E-4CE4-8130-A6378BB16919}" type="pres">
      <dgm:prSet presAssocID="{CBACE295-AB4E-4A63-8A77-E29EEDAE472D}" presName="Name0" presStyleCnt="0">
        <dgm:presLayoutVars>
          <dgm:dir/>
          <dgm:animLvl val="lvl"/>
          <dgm:resizeHandles val="exact"/>
        </dgm:presLayoutVars>
      </dgm:prSet>
      <dgm:spPr/>
    </dgm:pt>
    <dgm:pt modelId="{892A3093-E6D2-4710-BA06-D1F18DEF8185}" type="pres">
      <dgm:prSet presAssocID="{8274EADE-2FB0-4276-8EC6-84CF058739EA}" presName="boxAndChildren" presStyleCnt="0"/>
      <dgm:spPr/>
    </dgm:pt>
    <dgm:pt modelId="{7C6E62F7-C84F-4F02-AAC9-9EC20AD663B4}" type="pres">
      <dgm:prSet presAssocID="{8274EADE-2FB0-4276-8EC6-84CF058739EA}" presName="parentTextBox" presStyleLbl="node1" presStyleIdx="0" presStyleCnt="3"/>
      <dgm:spPr/>
    </dgm:pt>
    <dgm:pt modelId="{07D9B55D-C779-4C7D-8711-BD90A7DF169B}" type="pres">
      <dgm:prSet presAssocID="{086591F3-BD8F-4EB0-B976-71DA5E4D577E}" presName="sp" presStyleCnt="0"/>
      <dgm:spPr/>
    </dgm:pt>
    <dgm:pt modelId="{49F2D516-9648-4BE9-9D3D-F26F8D48E9CB}" type="pres">
      <dgm:prSet presAssocID="{A063236B-E588-4A78-B430-9A9CE70EEA67}" presName="arrowAndChildren" presStyleCnt="0"/>
      <dgm:spPr/>
    </dgm:pt>
    <dgm:pt modelId="{61F13F73-2827-46E0-B1D2-1D4747FC7796}" type="pres">
      <dgm:prSet presAssocID="{A063236B-E588-4A78-B430-9A9CE70EEA67}" presName="parentTextArrow" presStyleLbl="node1" presStyleIdx="1" presStyleCnt="3"/>
      <dgm:spPr>
        <a:xfrm rot="10800000">
          <a:off x="0" y="2008063"/>
          <a:ext cx="3825025" cy="2026888"/>
        </a:xfrm>
        <a:prstGeom prst="upArrowCallout">
          <a:avLst/>
        </a:prstGeom>
      </dgm:spPr>
    </dgm:pt>
    <dgm:pt modelId="{FAC9186D-A9A7-4BCC-BF5B-BF7C735601EE}" type="pres">
      <dgm:prSet presAssocID="{9E50BAAC-BEEA-4010-8E63-C4A5FC684EB4}" presName="sp" presStyleCnt="0"/>
      <dgm:spPr/>
    </dgm:pt>
    <dgm:pt modelId="{CAEBC8AD-2FA1-4F09-AFA3-0C0B66718CE6}" type="pres">
      <dgm:prSet presAssocID="{B7108136-DD1C-4BA3-975E-C38020421C1B}" presName="arrowAndChildren" presStyleCnt="0"/>
      <dgm:spPr/>
    </dgm:pt>
    <dgm:pt modelId="{BC96F5C8-1D91-4DBA-9F09-36430F91707D}" type="pres">
      <dgm:prSet presAssocID="{B7108136-DD1C-4BA3-975E-C38020421C1B}" presName="parentTextArrow" presStyleLbl="node1" presStyleIdx="2" presStyleCnt="3"/>
      <dgm:spPr/>
    </dgm:pt>
  </dgm:ptLst>
  <dgm:cxnLst>
    <dgm:cxn modelId="{90310D71-CFE0-4ADB-B2CD-7B17A1B6D055}" type="presOf" srcId="{8274EADE-2FB0-4276-8EC6-84CF058739EA}" destId="{7C6E62F7-C84F-4F02-AAC9-9EC20AD663B4}" srcOrd="0" destOrd="0" presId="urn:microsoft.com/office/officeart/2005/8/layout/process4"/>
    <dgm:cxn modelId="{D2B4E171-CE6E-4345-8B9F-1F56D18F7789}" type="presOf" srcId="{CBACE295-AB4E-4A63-8A77-E29EEDAE472D}" destId="{9419BBA5-564E-4CE4-8130-A6378BB16919}" srcOrd="0" destOrd="0" presId="urn:microsoft.com/office/officeart/2005/8/layout/process4"/>
    <dgm:cxn modelId="{F79B5D54-E275-4421-950D-03F9C9606947}" type="presOf" srcId="{A063236B-E588-4A78-B430-9A9CE70EEA67}" destId="{61F13F73-2827-46E0-B1D2-1D4747FC7796}" srcOrd="0" destOrd="0" presId="urn:microsoft.com/office/officeart/2005/8/layout/process4"/>
    <dgm:cxn modelId="{5F88BD8A-B5D0-46AC-B914-A8BFA58E9EF8}" srcId="{CBACE295-AB4E-4A63-8A77-E29EEDAE472D}" destId="{8274EADE-2FB0-4276-8EC6-84CF058739EA}" srcOrd="2" destOrd="0" parTransId="{21F9B737-8003-4B73-84E0-AE5458B432F0}" sibTransId="{1005738F-1229-42A5-BE8F-480CC9358FC6}"/>
    <dgm:cxn modelId="{69832E96-0447-49AB-99E3-2D4F09635CAF}" srcId="{CBACE295-AB4E-4A63-8A77-E29EEDAE472D}" destId="{A063236B-E588-4A78-B430-9A9CE70EEA67}" srcOrd="1" destOrd="0" parTransId="{1AF3DC1C-E006-403D-9786-EA2BAD14204D}" sibTransId="{086591F3-BD8F-4EB0-B976-71DA5E4D577E}"/>
    <dgm:cxn modelId="{CEBD1EAB-0B12-4847-99A8-E9CF005C89B0}" srcId="{CBACE295-AB4E-4A63-8A77-E29EEDAE472D}" destId="{B7108136-DD1C-4BA3-975E-C38020421C1B}" srcOrd="0" destOrd="0" parTransId="{10187BC7-0AC7-4598-B6C4-37EE7DDBB433}" sibTransId="{9E50BAAC-BEEA-4010-8E63-C4A5FC684EB4}"/>
    <dgm:cxn modelId="{347B28DB-C7A6-4669-AF62-A176AF4746D9}" type="presOf" srcId="{B7108136-DD1C-4BA3-975E-C38020421C1B}" destId="{BC96F5C8-1D91-4DBA-9F09-36430F91707D}" srcOrd="0" destOrd="0" presId="urn:microsoft.com/office/officeart/2005/8/layout/process4"/>
    <dgm:cxn modelId="{5C0C0BE6-AB70-434F-9B5D-EF7BE54BC51F}" type="presParOf" srcId="{9419BBA5-564E-4CE4-8130-A6378BB16919}" destId="{892A3093-E6D2-4710-BA06-D1F18DEF8185}" srcOrd="0" destOrd="0" presId="urn:microsoft.com/office/officeart/2005/8/layout/process4"/>
    <dgm:cxn modelId="{4A21EC39-7E40-4A61-9FBE-234B53D0B37C}" type="presParOf" srcId="{892A3093-E6D2-4710-BA06-D1F18DEF8185}" destId="{7C6E62F7-C84F-4F02-AAC9-9EC20AD663B4}" srcOrd="0" destOrd="0" presId="urn:microsoft.com/office/officeart/2005/8/layout/process4"/>
    <dgm:cxn modelId="{7466DB53-02AD-4A9B-8751-B49098975EE8}" type="presParOf" srcId="{9419BBA5-564E-4CE4-8130-A6378BB16919}" destId="{07D9B55D-C779-4C7D-8711-BD90A7DF169B}" srcOrd="1" destOrd="0" presId="urn:microsoft.com/office/officeart/2005/8/layout/process4"/>
    <dgm:cxn modelId="{537AD162-9B0E-4370-97F7-59898A9B37B3}" type="presParOf" srcId="{9419BBA5-564E-4CE4-8130-A6378BB16919}" destId="{49F2D516-9648-4BE9-9D3D-F26F8D48E9CB}" srcOrd="2" destOrd="0" presId="urn:microsoft.com/office/officeart/2005/8/layout/process4"/>
    <dgm:cxn modelId="{FF50779C-DCE5-4DFC-B88D-CB8471E35A57}" type="presParOf" srcId="{49F2D516-9648-4BE9-9D3D-F26F8D48E9CB}" destId="{61F13F73-2827-46E0-B1D2-1D4747FC7796}" srcOrd="0" destOrd="0" presId="urn:microsoft.com/office/officeart/2005/8/layout/process4"/>
    <dgm:cxn modelId="{4470B470-4F23-4154-8998-F58529F2E489}" type="presParOf" srcId="{9419BBA5-564E-4CE4-8130-A6378BB16919}" destId="{FAC9186D-A9A7-4BCC-BF5B-BF7C735601EE}" srcOrd="3" destOrd="0" presId="urn:microsoft.com/office/officeart/2005/8/layout/process4"/>
    <dgm:cxn modelId="{B0F676C6-07C5-47C1-941A-C28ADEA0DA31}" type="presParOf" srcId="{9419BBA5-564E-4CE4-8130-A6378BB16919}" destId="{CAEBC8AD-2FA1-4F09-AFA3-0C0B66718CE6}" srcOrd="4" destOrd="0" presId="urn:microsoft.com/office/officeart/2005/8/layout/process4"/>
    <dgm:cxn modelId="{88E48D85-5FE9-4429-9D88-DC809D45C173}" type="presParOf" srcId="{CAEBC8AD-2FA1-4F09-AFA3-0C0B66718CE6}" destId="{BC96F5C8-1D91-4DBA-9F09-36430F91707D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6E62F7-C84F-4F02-AAC9-9EC20AD663B4}">
      <dsp:nvSpPr>
        <dsp:cNvPr id="0" name=""/>
        <dsp:cNvSpPr/>
      </dsp:nvSpPr>
      <dsp:spPr>
        <a:xfrm>
          <a:off x="0" y="4271096"/>
          <a:ext cx="4406188" cy="1401869"/>
        </a:xfrm>
        <a:prstGeom prst="rect">
          <a:avLst/>
        </a:prstGeom>
        <a:gradFill rotWithShape="0">
          <a:gsLst>
            <a:gs pos="0">
              <a:schemeClr val="bg1">
                <a:lumMod val="75000"/>
              </a:schemeClr>
            </a:gs>
            <a:gs pos="54000">
              <a:schemeClr val="accent1">
                <a:lumMod val="40000"/>
                <a:lumOff val="60000"/>
              </a:schemeClr>
            </a:gs>
            <a:gs pos="72096">
              <a:srgbClr val="DCE8F5">
                <a:alpha val="40000"/>
              </a:srgbClr>
            </a:gs>
            <a:gs pos="83000">
              <a:schemeClr val="accent5">
                <a:lumMod val="40000"/>
                <a:lumOff val="60000"/>
              </a:schemeClr>
            </a:gs>
            <a:gs pos="100000">
              <a:schemeClr val="accent6">
                <a:lumMod val="20000"/>
                <a:lumOff val="80000"/>
                <a:alpha val="40000"/>
              </a:schemeClr>
            </a:gs>
          </a:gsLst>
          <a:lin ang="5400000" scaled="1"/>
        </a:gra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ctr" defTabSz="914400" rtl="0" eaLnBrk="1" latinLnBrk="0" hangingPunct="1">
            <a:lnSpc>
              <a:spcPct val="130000"/>
            </a:lnSpc>
            <a:spcBef>
              <a:spcPct val="0"/>
            </a:spcBef>
            <a:spcAft>
              <a:spcPts val="600"/>
            </a:spcAft>
            <a:buSzPct val="85000"/>
            <a:buNone/>
          </a:pPr>
          <a:r>
            <a:rPr lang="en-US" sz="1400" b="0" kern="1200" dirty="0">
              <a:solidFill>
                <a:schemeClr val="tx1"/>
              </a:solidFill>
              <a:latin typeface="Amasis MT Pro" panose="02040504050005020304" pitchFamily="18" charset="0"/>
              <a:ea typeface="+mn-ea"/>
              <a:cs typeface="+mn-cs"/>
            </a:rPr>
            <a:t>Given that the human influence on nature is increasing, I would like to assess the human contribution to the rise in the level of the world's oceans</a:t>
          </a:r>
        </a:p>
      </dsp:txBody>
      <dsp:txXfrm>
        <a:off x="0" y="4271096"/>
        <a:ext cx="4406188" cy="1401869"/>
      </dsp:txXfrm>
    </dsp:sp>
    <dsp:sp modelId="{61F13F73-2827-46E0-B1D2-1D4747FC7796}">
      <dsp:nvSpPr>
        <dsp:cNvPr id="0" name=""/>
        <dsp:cNvSpPr/>
      </dsp:nvSpPr>
      <dsp:spPr>
        <a:xfrm rot="10800000">
          <a:off x="0" y="2136049"/>
          <a:ext cx="4406188" cy="2156074"/>
        </a:xfrm>
        <a:prstGeom prst="upArrowCallout">
          <a:avLst/>
        </a:prstGeom>
        <a:gradFill rotWithShape="0">
          <a:gsLst>
            <a:gs pos="0">
              <a:schemeClr val="bg1">
                <a:lumMod val="75000"/>
              </a:schemeClr>
            </a:gs>
            <a:gs pos="54000">
              <a:schemeClr val="accent1">
                <a:lumMod val="40000"/>
                <a:lumOff val="60000"/>
              </a:schemeClr>
            </a:gs>
            <a:gs pos="72096">
              <a:srgbClr val="DCE8F5">
                <a:alpha val="40000"/>
              </a:srgbClr>
            </a:gs>
            <a:gs pos="83000">
              <a:schemeClr val="accent5">
                <a:lumMod val="20000"/>
                <a:lumOff val="80000"/>
                <a:alpha val="40000"/>
              </a:schemeClr>
            </a:gs>
            <a:gs pos="100000">
              <a:schemeClr val="accent6">
                <a:lumMod val="20000"/>
                <a:lumOff val="80000"/>
                <a:alpha val="40000"/>
              </a:schemeClr>
            </a:gs>
          </a:gsLst>
          <a:lin ang="5400000" scaled="1"/>
        </a:gra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ctr" defTabSz="914400" rtl="0" eaLnBrk="1" latinLnBrk="0" hangingPunct="1">
            <a:lnSpc>
              <a:spcPct val="130000"/>
            </a:lnSpc>
            <a:spcBef>
              <a:spcPct val="0"/>
            </a:spcBef>
            <a:spcAft>
              <a:spcPts val="600"/>
            </a:spcAft>
            <a:buSzPct val="85000"/>
            <a:buNone/>
          </a:pPr>
          <a:r>
            <a:rPr lang="en-US" sz="1400" b="0" kern="1200" dirty="0">
              <a:solidFill>
                <a:schemeClr val="tx1"/>
              </a:solidFill>
              <a:latin typeface="Amasis MT Pro" panose="02040504050005020304" pitchFamily="18" charset="0"/>
              <a:ea typeface="+mn-ea"/>
              <a:cs typeface="+mn-cs"/>
            </a:rPr>
            <a:t>Testing this hypothesis can prove the possibility of predicting sea level </a:t>
          </a:r>
          <a:r>
            <a:rPr lang="en-GB" sz="1400" b="0" kern="1200" dirty="0">
              <a:solidFill>
                <a:schemeClr val="tx1"/>
              </a:solidFill>
              <a:latin typeface="Amasis MT Pro" panose="02040504050005020304" pitchFamily="18" charset="0"/>
              <a:ea typeface="+mn-ea"/>
              <a:cs typeface="+mn-cs"/>
            </a:rPr>
            <a:t>based on climate data</a:t>
          </a:r>
          <a:endParaRPr lang="en-US" sz="1400" b="0" kern="1200" dirty="0">
            <a:solidFill>
              <a:schemeClr val="tx1"/>
            </a:solidFill>
            <a:latin typeface="Amasis MT Pro" panose="02040504050005020304" pitchFamily="18" charset="0"/>
            <a:ea typeface="+mn-ea"/>
            <a:cs typeface="+mn-cs"/>
          </a:endParaRPr>
        </a:p>
      </dsp:txBody>
      <dsp:txXfrm rot="10800000">
        <a:off x="0" y="2136049"/>
        <a:ext cx="4406188" cy="1400952"/>
      </dsp:txXfrm>
    </dsp:sp>
    <dsp:sp modelId="{BC96F5C8-1D91-4DBA-9F09-36430F91707D}">
      <dsp:nvSpPr>
        <dsp:cNvPr id="0" name=""/>
        <dsp:cNvSpPr/>
      </dsp:nvSpPr>
      <dsp:spPr>
        <a:xfrm rot="10800000">
          <a:off x="0" y="1002"/>
          <a:ext cx="4406188" cy="2156074"/>
        </a:xfrm>
        <a:prstGeom prst="upArrowCallout">
          <a:avLst/>
        </a:prstGeom>
        <a:gradFill rotWithShape="0">
          <a:gsLst>
            <a:gs pos="0">
              <a:schemeClr val="bg1">
                <a:lumMod val="75000"/>
              </a:schemeClr>
            </a:gs>
            <a:gs pos="54000">
              <a:schemeClr val="accent1">
                <a:lumMod val="40000"/>
                <a:lumOff val="60000"/>
              </a:schemeClr>
            </a:gs>
            <a:gs pos="72096">
              <a:srgbClr val="DCE8F5">
                <a:alpha val="40000"/>
              </a:srgbClr>
            </a:gs>
            <a:gs pos="83000">
              <a:schemeClr val="accent5">
                <a:lumMod val="20000"/>
                <a:lumOff val="80000"/>
                <a:alpha val="40000"/>
              </a:schemeClr>
            </a:gs>
            <a:gs pos="100000">
              <a:schemeClr val="accent6">
                <a:lumMod val="20000"/>
                <a:lumOff val="80000"/>
                <a:alpha val="40000"/>
              </a:schemeClr>
            </a:gs>
          </a:gsLst>
          <a:lin ang="5400000" scaled="1"/>
        </a:gra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ctr" defTabSz="914400" rtl="0" eaLnBrk="1" latinLnBrk="0" hangingPunct="1">
            <a:lnSpc>
              <a:spcPct val="130000"/>
            </a:lnSpc>
            <a:spcBef>
              <a:spcPct val="0"/>
            </a:spcBef>
            <a:spcAft>
              <a:spcPts val="600"/>
            </a:spcAft>
            <a:buSzPct val="85000"/>
            <a:buNone/>
          </a:pPr>
          <a:r>
            <a:rPr lang="en-US" sz="1400" b="0" kern="1200" dirty="0">
              <a:solidFill>
                <a:schemeClr val="tx1"/>
              </a:solidFill>
              <a:latin typeface="Amasis MT Pro" panose="02040504050005020304" pitchFamily="18" charset="0"/>
              <a:ea typeface="+mn-ea"/>
              <a:cs typeface="+mn-cs"/>
            </a:rPr>
            <a:t>Presumably, </a:t>
          </a:r>
          <a:r>
            <a:rPr lang="en-GB" sz="1400" b="1" i="0" kern="1200" dirty="0">
              <a:solidFill>
                <a:schemeClr val="tx1"/>
              </a:solidFill>
              <a:latin typeface="Amasis MT Pro" panose="02040504050005020304" pitchFamily="18" charset="0"/>
            </a:rPr>
            <a:t>Climate Indices explain Sea Level Variability</a:t>
          </a:r>
          <a:endParaRPr lang="en-US" sz="1400" b="0" kern="1200" dirty="0">
            <a:solidFill>
              <a:schemeClr val="tx1"/>
            </a:solidFill>
            <a:latin typeface="Amasis MT Pro" panose="02040504050005020304" pitchFamily="18" charset="0"/>
            <a:ea typeface="+mn-ea"/>
            <a:cs typeface="+mn-cs"/>
          </a:endParaRPr>
        </a:p>
      </dsp:txBody>
      <dsp:txXfrm rot="10800000">
        <a:off x="0" y="1002"/>
        <a:ext cx="4406188" cy="140095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1B8D2-4758-46A8-A7EE-3218299373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ru-KZ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3699176-3AF0-4304-8307-A7A6B07473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u-K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57A88F-6660-43CB-A9DF-FCC8E24DAE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12/19/2023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5E51AB-0A26-45F9-98BB-CA00B88DF5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B73EF5-43DE-4DFB-B998-0CD8E97190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6001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D8C76-E6A8-4586-B68B-87C7A738B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KZ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81DA628-40D9-4ABA-AFCC-21A38A2981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K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1939BE-0D0B-4D8E-8BF5-B33933E3E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12/19/2023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C6489-B03A-48A5-AAC8-F7431891A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8516BF-F1D3-4E0A-A31B-5B3B8AB73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2431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3E7E1C1-8D7F-4F0D-B0C1-6261F65DDF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ru-KZ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21927CA-D715-4A63-A95C-AB230D91A4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K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725F34-1D8C-43AD-A725-481437EB1B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12/19/2023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E60DB2-3686-427F-8AE6-F0B112AB4E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6FE74E-75BE-4C62-94D4-F8807F790D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3017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4B475-2DCD-478E-AE45-AAF26DFFC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K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9863D5-7244-40B6-8F6F-CECCD484CD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K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31441C-DF37-476E-9FE1-D2CED5B5C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12/19/2023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9ED830-EF7A-4116-931D-335C2B9018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C08410-68D9-4649-8603-FBA16F2D8B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0852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79419B-3855-4880-9769-11EEB62A4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ru-K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E528DB-C5EA-4FDB-BAF3-FDF1033B60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B5591D-1568-497E-91FF-8972063EEA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12/19/2023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CEAFF3-7E1B-480F-86D8-9D1D01EEBD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5F99EF-ACF4-4950-B020-302FA0406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6990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E49A3-5D02-4716-B810-0CB053F3C6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K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678F7F-466F-4E5F-B8B9-3D2CEE71ED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KZ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9A29C6-5205-4374-AF71-DBE1B1D59C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KZ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89F627-FE9D-4E5A-89BE-0167B39811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12/19/2023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F20566-4B3A-437B-AC9A-EEB92FF674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4BBBCB-1BC0-49F6-A83A-4FF972B1D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9736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BE9A53-E87B-4A34-A4F9-C67AF2DC0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ru-K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62CCD3-2332-486F-B094-9E105588E1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7C0D3C-999A-432B-B133-C33FDEBD10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KZ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95D3252-A3B9-4EDD-9A2D-0583DD7BE3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644365F-A533-4CE2-BB81-72623509F7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KZ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A64CF74-688C-48BA-A8B4-C6097D9AE1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12/19/2023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46E1694-E086-4B2E-B4F4-1B1217A50D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B78BF6A-CF26-425F-964B-C7DB29422F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2280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3970C-9EF5-456B-9B5B-67414FA36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KZ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BF0C79F-2778-4598-9BDC-BAFA075C27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12/19/2023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26ECE6-F927-43FC-8E39-6CE0D6FB2D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447A59-CA94-4F76-AAA1-13F747BD0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875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A48740B-99BE-442A-A701-DB3C4ABDF0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12/19/2023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49B8DA-8778-41FA-BF73-D0851A38DD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03101D-6756-4B64-8BF7-01C0387503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6828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B28C6C-DACC-40DA-8010-A532B0A293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K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4CE5FF-1C67-4E04-A6B8-A0EB959B54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KZ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C8E017-F271-4A42-84CA-CCFE61B1C4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7B6042-E85A-469F-AC6C-12CACD27E9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12/19/2023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0C3C52-FF47-4845-A470-D18DC74B8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35E61B-0BDD-48F1-876C-8E2C0D8C4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7200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5DEFE-2695-4B09-9255-79C59007C8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KZ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7E9B1E7-0158-4C63-B0F9-86F0366C1F7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KZ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6ED7F5-DFC5-4A83-B961-C1C97EF815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B1F328-336C-4195-A23B-CC416CDADF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12/19/2023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E2D5CF-F8B6-44C3-968E-8F348EDA4D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920C75-E9FB-4D9E-8C56-67FA97A09C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0565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395D02-3307-44B8-A1FC-F4209BAF7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ru-K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1473A1-AF11-4D02-907C-2DC83F68F0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K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4B955F-307F-4BDC-B575-CA42982E20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2B07E4-CDF9-4C88-A2F3-04620E58224D}" type="datetimeFigureOut">
              <a:rPr lang="en-US" smtClean="0"/>
              <a:pPr/>
              <a:t>12/19/2023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BEFB42-0865-4AC6-9040-8E9D258E08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39759E-BCF6-49CE-8CD1-476F4B95D7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E71E98-A417-4ECC-ACEB-C0490C20DB0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725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K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27.png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26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C2EC702-5B62-49D0-9F09-8544D5FE07A3}"/>
              </a:ext>
            </a:extLst>
          </p:cNvPr>
          <p:cNvSpPr/>
          <p:nvPr/>
        </p:nvSpPr>
        <p:spPr>
          <a:xfrm>
            <a:off x="1278247" y="1446098"/>
            <a:ext cx="2926978" cy="3644153"/>
          </a:xfrm>
          <a:custGeom>
            <a:avLst/>
            <a:gdLst>
              <a:gd name="connsiteX0" fmla="*/ 0 w 2926978"/>
              <a:gd name="connsiteY0" fmla="*/ 487839 h 3644153"/>
              <a:gd name="connsiteX1" fmla="*/ 487839 w 2926978"/>
              <a:gd name="connsiteY1" fmla="*/ 0 h 3644153"/>
              <a:gd name="connsiteX2" fmla="*/ 995177 w 2926978"/>
              <a:gd name="connsiteY2" fmla="*/ 0 h 3644153"/>
              <a:gd name="connsiteX3" fmla="*/ 1522028 w 2926978"/>
              <a:gd name="connsiteY3" fmla="*/ 0 h 3644153"/>
              <a:gd name="connsiteX4" fmla="*/ 2439139 w 2926978"/>
              <a:gd name="connsiteY4" fmla="*/ 0 h 3644153"/>
              <a:gd name="connsiteX5" fmla="*/ 2926978 w 2926978"/>
              <a:gd name="connsiteY5" fmla="*/ 487839 h 3644153"/>
              <a:gd name="connsiteX6" fmla="*/ 2926978 w 2926978"/>
              <a:gd name="connsiteY6" fmla="*/ 1074904 h 3644153"/>
              <a:gd name="connsiteX7" fmla="*/ 2926978 w 2926978"/>
              <a:gd name="connsiteY7" fmla="*/ 1661968 h 3644153"/>
              <a:gd name="connsiteX8" fmla="*/ 2926978 w 2926978"/>
              <a:gd name="connsiteY8" fmla="*/ 2195663 h 3644153"/>
              <a:gd name="connsiteX9" fmla="*/ 2926978 w 2926978"/>
              <a:gd name="connsiteY9" fmla="*/ 3156314 h 3644153"/>
              <a:gd name="connsiteX10" fmla="*/ 2439139 w 2926978"/>
              <a:gd name="connsiteY10" fmla="*/ 3644153 h 3644153"/>
              <a:gd name="connsiteX11" fmla="*/ 1970827 w 2926978"/>
              <a:gd name="connsiteY11" fmla="*/ 3644153 h 3644153"/>
              <a:gd name="connsiteX12" fmla="*/ 1483002 w 2926978"/>
              <a:gd name="connsiteY12" fmla="*/ 3644153 h 3644153"/>
              <a:gd name="connsiteX13" fmla="*/ 995177 w 2926978"/>
              <a:gd name="connsiteY13" fmla="*/ 3644153 h 3644153"/>
              <a:gd name="connsiteX14" fmla="*/ 487839 w 2926978"/>
              <a:gd name="connsiteY14" fmla="*/ 3644153 h 3644153"/>
              <a:gd name="connsiteX15" fmla="*/ 0 w 2926978"/>
              <a:gd name="connsiteY15" fmla="*/ 3156314 h 3644153"/>
              <a:gd name="connsiteX16" fmla="*/ 0 w 2926978"/>
              <a:gd name="connsiteY16" fmla="*/ 2622619 h 3644153"/>
              <a:gd name="connsiteX17" fmla="*/ 0 w 2926978"/>
              <a:gd name="connsiteY17" fmla="*/ 2035555 h 3644153"/>
              <a:gd name="connsiteX18" fmla="*/ 0 w 2926978"/>
              <a:gd name="connsiteY18" fmla="*/ 1475175 h 3644153"/>
              <a:gd name="connsiteX19" fmla="*/ 0 w 2926978"/>
              <a:gd name="connsiteY19" fmla="*/ 487839 h 3644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926978" h="3644153" fill="none" extrusionOk="0">
                <a:moveTo>
                  <a:pt x="0" y="487839"/>
                </a:moveTo>
                <a:cubicBezTo>
                  <a:pt x="-64656" y="178530"/>
                  <a:pt x="202320" y="-12248"/>
                  <a:pt x="487839" y="0"/>
                </a:cubicBezTo>
                <a:cubicBezTo>
                  <a:pt x="606578" y="-11466"/>
                  <a:pt x="760900" y="34177"/>
                  <a:pt x="995177" y="0"/>
                </a:cubicBezTo>
                <a:cubicBezTo>
                  <a:pt x="1229454" y="-34177"/>
                  <a:pt x="1400943" y="54683"/>
                  <a:pt x="1522028" y="0"/>
                </a:cubicBezTo>
                <a:cubicBezTo>
                  <a:pt x="1643113" y="-54683"/>
                  <a:pt x="2056906" y="37183"/>
                  <a:pt x="2439139" y="0"/>
                </a:cubicBezTo>
                <a:cubicBezTo>
                  <a:pt x="2701096" y="-14924"/>
                  <a:pt x="2914115" y="199145"/>
                  <a:pt x="2926978" y="487839"/>
                </a:cubicBezTo>
                <a:cubicBezTo>
                  <a:pt x="2928226" y="676767"/>
                  <a:pt x="2911349" y="944346"/>
                  <a:pt x="2926978" y="1074904"/>
                </a:cubicBezTo>
                <a:cubicBezTo>
                  <a:pt x="2942607" y="1205463"/>
                  <a:pt x="2924919" y="1483684"/>
                  <a:pt x="2926978" y="1661968"/>
                </a:cubicBezTo>
                <a:cubicBezTo>
                  <a:pt x="2929037" y="1840252"/>
                  <a:pt x="2901173" y="2077762"/>
                  <a:pt x="2926978" y="2195663"/>
                </a:cubicBezTo>
                <a:cubicBezTo>
                  <a:pt x="2952783" y="2313565"/>
                  <a:pt x="2841874" y="2728378"/>
                  <a:pt x="2926978" y="3156314"/>
                </a:cubicBezTo>
                <a:cubicBezTo>
                  <a:pt x="2957216" y="3475516"/>
                  <a:pt x="2694593" y="3660974"/>
                  <a:pt x="2439139" y="3644153"/>
                </a:cubicBezTo>
                <a:cubicBezTo>
                  <a:pt x="2208852" y="3656323"/>
                  <a:pt x="2137981" y="3640596"/>
                  <a:pt x="1970827" y="3644153"/>
                </a:cubicBezTo>
                <a:cubicBezTo>
                  <a:pt x="1803673" y="3647710"/>
                  <a:pt x="1646127" y="3638827"/>
                  <a:pt x="1483002" y="3644153"/>
                </a:cubicBezTo>
                <a:cubicBezTo>
                  <a:pt x="1319877" y="3649479"/>
                  <a:pt x="1139461" y="3616315"/>
                  <a:pt x="995177" y="3644153"/>
                </a:cubicBezTo>
                <a:cubicBezTo>
                  <a:pt x="850894" y="3671991"/>
                  <a:pt x="620131" y="3635421"/>
                  <a:pt x="487839" y="3644153"/>
                </a:cubicBezTo>
                <a:cubicBezTo>
                  <a:pt x="214552" y="3723530"/>
                  <a:pt x="-31201" y="3437646"/>
                  <a:pt x="0" y="3156314"/>
                </a:cubicBezTo>
                <a:cubicBezTo>
                  <a:pt x="-20021" y="3003035"/>
                  <a:pt x="32573" y="2844548"/>
                  <a:pt x="0" y="2622619"/>
                </a:cubicBezTo>
                <a:cubicBezTo>
                  <a:pt x="-32573" y="2400691"/>
                  <a:pt x="26230" y="2276340"/>
                  <a:pt x="0" y="2035555"/>
                </a:cubicBezTo>
                <a:cubicBezTo>
                  <a:pt x="-26230" y="1794770"/>
                  <a:pt x="51591" y="1749146"/>
                  <a:pt x="0" y="1475175"/>
                </a:cubicBezTo>
                <a:cubicBezTo>
                  <a:pt x="-51591" y="1201204"/>
                  <a:pt x="7298" y="852827"/>
                  <a:pt x="0" y="487839"/>
                </a:cubicBezTo>
                <a:close/>
              </a:path>
              <a:path w="2926978" h="3644153" stroke="0" extrusionOk="0">
                <a:moveTo>
                  <a:pt x="0" y="487839"/>
                </a:moveTo>
                <a:cubicBezTo>
                  <a:pt x="25108" y="199025"/>
                  <a:pt x="255587" y="-19126"/>
                  <a:pt x="487839" y="0"/>
                </a:cubicBezTo>
                <a:cubicBezTo>
                  <a:pt x="724884" y="-11207"/>
                  <a:pt x="783958" y="10467"/>
                  <a:pt x="975664" y="0"/>
                </a:cubicBezTo>
                <a:cubicBezTo>
                  <a:pt x="1167371" y="-10467"/>
                  <a:pt x="1369390" y="2267"/>
                  <a:pt x="1483002" y="0"/>
                </a:cubicBezTo>
                <a:cubicBezTo>
                  <a:pt x="1596614" y="-2267"/>
                  <a:pt x="1817302" y="48748"/>
                  <a:pt x="1951314" y="0"/>
                </a:cubicBezTo>
                <a:cubicBezTo>
                  <a:pt x="2085326" y="-48748"/>
                  <a:pt x="2206927" y="40422"/>
                  <a:pt x="2439139" y="0"/>
                </a:cubicBezTo>
                <a:cubicBezTo>
                  <a:pt x="2700690" y="-44367"/>
                  <a:pt x="2956187" y="226365"/>
                  <a:pt x="2926978" y="487839"/>
                </a:cubicBezTo>
                <a:cubicBezTo>
                  <a:pt x="2939111" y="620592"/>
                  <a:pt x="2917644" y="806822"/>
                  <a:pt x="2926978" y="941480"/>
                </a:cubicBezTo>
                <a:cubicBezTo>
                  <a:pt x="2936312" y="1076138"/>
                  <a:pt x="2914329" y="1199904"/>
                  <a:pt x="2926978" y="1448490"/>
                </a:cubicBezTo>
                <a:cubicBezTo>
                  <a:pt x="2939627" y="1697076"/>
                  <a:pt x="2921893" y="1722081"/>
                  <a:pt x="2926978" y="1955500"/>
                </a:cubicBezTo>
                <a:cubicBezTo>
                  <a:pt x="2932063" y="2188919"/>
                  <a:pt x="2926429" y="2235920"/>
                  <a:pt x="2926978" y="2462511"/>
                </a:cubicBezTo>
                <a:cubicBezTo>
                  <a:pt x="2927527" y="2689102"/>
                  <a:pt x="2891594" y="2975883"/>
                  <a:pt x="2926978" y="3156314"/>
                </a:cubicBezTo>
                <a:cubicBezTo>
                  <a:pt x="2959091" y="3465089"/>
                  <a:pt x="2698450" y="3659492"/>
                  <a:pt x="2439139" y="3644153"/>
                </a:cubicBezTo>
                <a:cubicBezTo>
                  <a:pt x="2215369" y="3654542"/>
                  <a:pt x="2179031" y="3588802"/>
                  <a:pt x="1951314" y="3644153"/>
                </a:cubicBezTo>
                <a:cubicBezTo>
                  <a:pt x="1723598" y="3699504"/>
                  <a:pt x="1621130" y="3597821"/>
                  <a:pt x="1502515" y="3644153"/>
                </a:cubicBezTo>
                <a:cubicBezTo>
                  <a:pt x="1383900" y="3690485"/>
                  <a:pt x="1194682" y="3638468"/>
                  <a:pt x="1073229" y="3644153"/>
                </a:cubicBezTo>
                <a:cubicBezTo>
                  <a:pt x="951776" y="3649838"/>
                  <a:pt x="649121" y="3617036"/>
                  <a:pt x="487839" y="3644153"/>
                </a:cubicBezTo>
                <a:cubicBezTo>
                  <a:pt x="239320" y="3655052"/>
                  <a:pt x="216" y="3436102"/>
                  <a:pt x="0" y="3156314"/>
                </a:cubicBezTo>
                <a:cubicBezTo>
                  <a:pt x="-34670" y="3007338"/>
                  <a:pt x="24325" y="2862690"/>
                  <a:pt x="0" y="2569250"/>
                </a:cubicBezTo>
                <a:cubicBezTo>
                  <a:pt x="-24325" y="2275810"/>
                  <a:pt x="34958" y="2325369"/>
                  <a:pt x="0" y="2115609"/>
                </a:cubicBezTo>
                <a:cubicBezTo>
                  <a:pt x="-34958" y="1905849"/>
                  <a:pt x="49644" y="1667906"/>
                  <a:pt x="0" y="1528544"/>
                </a:cubicBezTo>
                <a:cubicBezTo>
                  <a:pt x="-49644" y="1389182"/>
                  <a:pt x="28066" y="1106241"/>
                  <a:pt x="0" y="968164"/>
                </a:cubicBezTo>
                <a:cubicBezTo>
                  <a:pt x="-28066" y="830087"/>
                  <a:pt x="54214" y="602749"/>
                  <a:pt x="0" y="487839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54000">
                <a:schemeClr val="accent5">
                  <a:alpha val="30000"/>
                </a:schemeClr>
              </a:gs>
              <a:gs pos="83000">
                <a:srgbClr val="00B050">
                  <a:alpha val="10000"/>
                  <a:lumMod val="50000"/>
                </a:srgbClr>
              </a:gs>
              <a:gs pos="100000">
                <a:schemeClr val="accent5">
                  <a:lumMod val="50000"/>
                  <a:alpha val="40000"/>
                </a:schemeClr>
              </a:gs>
            </a:gsLst>
            <a:lin ang="5400000" scaled="1"/>
          </a:gra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4159805137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KZ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6FCA2C6-7443-4B60-BA1E-ADFA026ACC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78248" y="1685330"/>
            <a:ext cx="2826240" cy="1425728"/>
          </a:xfrm>
        </p:spPr>
        <p:txBody>
          <a:bodyPr anchor="b">
            <a:normAutofit/>
          </a:bodyPr>
          <a:lstStyle/>
          <a:p>
            <a:pPr algn="ctr">
              <a:lnSpc>
                <a:spcPct val="110000"/>
              </a:lnSpc>
            </a:pPr>
            <a:r>
              <a:rPr lang="en-US" sz="2600" b="1" i="0" u="none" strike="noStrike" dirty="0">
                <a:solidFill>
                  <a:schemeClr val="bg1"/>
                </a:solidFill>
                <a:effectLst/>
                <a:latin typeface="Amasis MT Pro Black" panose="02040A04050005020304" pitchFamily="18" charset="0"/>
              </a:rPr>
              <a:t>Global </a:t>
            </a:r>
            <a:br>
              <a:rPr lang="en-US" sz="2600" b="1" i="0" u="none" strike="noStrike" dirty="0">
                <a:solidFill>
                  <a:schemeClr val="bg1"/>
                </a:solidFill>
                <a:effectLst/>
                <a:latin typeface="Amasis MT Pro Black" panose="02040A04050005020304" pitchFamily="18" charset="0"/>
              </a:rPr>
            </a:br>
            <a:r>
              <a:rPr lang="en-US" sz="2600" b="1" i="0" u="none" strike="noStrike" dirty="0">
                <a:solidFill>
                  <a:schemeClr val="bg1"/>
                </a:solidFill>
                <a:effectLst/>
                <a:latin typeface="Amasis MT Pro Black" panose="02040A04050005020304" pitchFamily="18" charset="0"/>
              </a:rPr>
              <a:t>SEA LEVEL CHANGE</a:t>
            </a:r>
            <a:endParaRPr lang="ru-KZ" sz="2600" dirty="0">
              <a:solidFill>
                <a:schemeClr val="bg1"/>
              </a:solidFill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E6EF276C-8C47-4D9F-A05E-14CC9CC090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18474" y="3638565"/>
            <a:ext cx="2826240" cy="1173379"/>
          </a:xfrm>
        </p:spPr>
        <p:txBody>
          <a:bodyPr>
            <a:normAutofit fontScale="92500" lnSpcReduction="10000"/>
          </a:bodyPr>
          <a:lstStyle/>
          <a:p>
            <a:pPr algn="ctr"/>
            <a:r>
              <a:rPr lang="en-US" b="1" i="0" dirty="0">
                <a:solidFill>
                  <a:schemeClr val="bg1"/>
                </a:solidFill>
                <a:effectLst/>
                <a:latin typeface="Amasis MT Pro Medium" panose="020B0604020202020204" pitchFamily="18" charset="0"/>
              </a:rPr>
              <a:t>Situation </a:t>
            </a:r>
            <a:r>
              <a:rPr lang="en-US" b="1" dirty="0">
                <a:solidFill>
                  <a:schemeClr val="bg1"/>
                </a:solidFill>
                <a:latin typeface="Amasis MT Pro Medium" panose="020B0604020202020204" pitchFamily="18" charset="0"/>
              </a:rPr>
              <a:t>through</a:t>
            </a:r>
          </a:p>
          <a:p>
            <a:pPr algn="ctr"/>
            <a:r>
              <a:rPr lang="en-US" b="1" dirty="0">
                <a:solidFill>
                  <a:schemeClr val="bg1"/>
                </a:solidFill>
                <a:latin typeface="Amasis MT Pro Medium" panose="020B0604020202020204" pitchFamily="18" charset="0"/>
              </a:rPr>
              <a:t>Last 100 years</a:t>
            </a:r>
          </a:p>
          <a:p>
            <a:pPr algn="ctr"/>
            <a:r>
              <a:rPr lang="en-US" b="1" dirty="0">
                <a:solidFill>
                  <a:schemeClr val="bg1"/>
                </a:solidFill>
                <a:latin typeface="Amasis MT Pro Medium" panose="020B0604020202020204" pitchFamily="18" charset="0"/>
              </a:rPr>
              <a:t>And what’s next?</a:t>
            </a:r>
            <a:endParaRPr lang="ru-KZ" dirty="0">
              <a:solidFill>
                <a:schemeClr val="bg1"/>
              </a:solidFill>
            </a:endParaRPr>
          </a:p>
        </p:txBody>
      </p:sp>
      <p:sp>
        <p:nvSpPr>
          <p:cNvPr id="5" name="Овал 4">
            <a:extLst>
              <a:ext uri="{FF2B5EF4-FFF2-40B4-BE49-F238E27FC236}">
                <a16:creationId xmlns:a16="http://schemas.microsoft.com/office/drawing/2014/main" id="{B6398F06-AFB1-4002-B9C0-FC0A27C8BE15}"/>
              </a:ext>
            </a:extLst>
          </p:cNvPr>
          <p:cNvSpPr/>
          <p:nvPr/>
        </p:nvSpPr>
        <p:spPr>
          <a:xfrm>
            <a:off x="8821106" y="3554698"/>
            <a:ext cx="2233233" cy="2266908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/>
                </a:solidFill>
                <a:latin typeface="Amasis MT Pro" panose="02040504050005020304" pitchFamily="18" charset="0"/>
                <a:cs typeface="Helvetica" panose="020B0604020202020204" pitchFamily="34" charset="0"/>
              </a:rPr>
              <a:t>Prepared</a:t>
            </a:r>
            <a:r>
              <a:rPr lang="ru-RU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dirty="0">
                <a:solidFill>
                  <a:schemeClr val="tx1"/>
                </a:solidFill>
                <a:latin typeface="Amasis MT Pro" panose="02040504050005020304" pitchFamily="18" charset="0"/>
                <a:cs typeface="Helvetica" panose="020B0604020202020204" pitchFamily="34" charset="0"/>
              </a:rPr>
              <a:t>by</a:t>
            </a:r>
            <a:endParaRPr lang="ru-RU" dirty="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>
              <a:spcAft>
                <a:spcPts val="600"/>
              </a:spcAft>
            </a:pPr>
            <a:r>
              <a:rPr lang="en-US" dirty="0" err="1">
                <a:solidFill>
                  <a:schemeClr val="tx1"/>
                </a:solidFill>
                <a:latin typeface="Amasis MT Pro" panose="02040504050005020304" pitchFamily="18" charset="0"/>
                <a:cs typeface="Helvetica" panose="020B0604020202020204" pitchFamily="34" charset="0"/>
              </a:rPr>
              <a:t>Mihail</a:t>
            </a:r>
            <a:r>
              <a:rPr lang="en-US" dirty="0">
                <a:solidFill>
                  <a:schemeClr val="tx1"/>
                </a:solidFill>
                <a:latin typeface="Amasis MT Pro" panose="02040504050005020304" pitchFamily="18" charset="0"/>
                <a:cs typeface="Helvetica" panose="020B0604020202020204" pitchFamily="34" charset="0"/>
              </a:rPr>
              <a:t> Cazac </a:t>
            </a:r>
          </a:p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/>
                </a:solidFill>
                <a:latin typeface="Amasis MT Pro" panose="02040504050005020304" pitchFamily="18" charset="0"/>
                <a:cs typeface="Helvetica" panose="020B0604020202020204" pitchFamily="34" charset="0"/>
              </a:rPr>
              <a:t>IA-214</a:t>
            </a:r>
            <a:endParaRPr lang="ru-KZ" dirty="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53617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4" name="Picture 6">
            <a:extLst>
              <a:ext uri="{FF2B5EF4-FFF2-40B4-BE49-F238E27FC236}">
                <a16:creationId xmlns:a16="http://schemas.microsoft.com/office/drawing/2014/main" id="{5DAE5952-FD8F-4510-AAD2-D0C00FB0E8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428"/>
          <a:stretch/>
        </p:blipFill>
        <p:spPr bwMode="auto">
          <a:xfrm>
            <a:off x="4763" y="0"/>
            <a:ext cx="384674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EBD40EB-BD66-4800-8108-8803A0111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059" y="3065105"/>
            <a:ext cx="3738419" cy="72778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80000"/>
              </a:lnSpc>
              <a:spcBef>
                <a:spcPts val="1000"/>
              </a:spcBef>
            </a:pPr>
            <a:r>
              <a:rPr lang="en-US" sz="3600" b="1" dirty="0">
                <a:solidFill>
                  <a:schemeClr val="bg1"/>
                </a:solidFill>
                <a:latin typeface="Amasis MT Pro Medium" panose="020B0604020202020204" pitchFamily="18" charset="0"/>
                <a:ea typeface="+mn-ea"/>
                <a:cs typeface="+mn-cs"/>
              </a:rPr>
              <a:t>ICE DATA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8C74099-BE34-481E-8235-6C46E8530DCB}"/>
              </a:ext>
            </a:extLst>
          </p:cNvPr>
          <p:cNvSpPr txBox="1"/>
          <p:nvPr/>
        </p:nvSpPr>
        <p:spPr>
          <a:xfrm>
            <a:off x="4951074" y="1016438"/>
            <a:ext cx="2289852" cy="525978"/>
          </a:xfrm>
          <a:prstGeom prst="rect">
            <a:avLst/>
          </a:prstGeom>
          <a:gradFill>
            <a:gsLst>
              <a:gs pos="0">
                <a:schemeClr val="bg1">
                  <a:lumMod val="85000"/>
                  <a:alpha val="40000"/>
                </a:schemeClr>
              </a:gs>
              <a:gs pos="54000">
                <a:schemeClr val="accent1">
                  <a:lumMod val="20000"/>
                  <a:lumOff val="80000"/>
                  <a:alpha val="40000"/>
                </a:schemeClr>
              </a:gs>
              <a:gs pos="72096">
                <a:srgbClr val="DCE8F5">
                  <a:alpha val="40000"/>
                </a:srgbClr>
              </a:gs>
              <a:gs pos="83000">
                <a:schemeClr val="accent5">
                  <a:lumMod val="20000"/>
                  <a:lumOff val="80000"/>
                  <a:alpha val="40000"/>
                </a:schemeClr>
              </a:gs>
              <a:gs pos="100000">
                <a:schemeClr val="accent6">
                  <a:lumMod val="20000"/>
                  <a:lumOff val="80000"/>
                  <a:alpha val="40000"/>
                </a:schemeClr>
              </a:gs>
            </a:gsLst>
            <a:lin ang="5400000" scaled="1"/>
          </a:gradFill>
        </p:spPr>
        <p:txBody>
          <a:bodyPr wrap="square">
            <a:spAutoFit/>
          </a:bodyPr>
          <a:lstStyle/>
          <a:p>
            <a:pPr defTabSz="914400">
              <a:lnSpc>
                <a:spcPct val="130000"/>
              </a:lnSpc>
              <a:spcAft>
                <a:spcPts val="600"/>
              </a:spcAft>
              <a:buSzPct val="85000"/>
            </a:pPr>
            <a:r>
              <a:rPr lang="en-US" sz="2400" b="1" dirty="0">
                <a:solidFill>
                  <a:srgbClr val="FFFFFF"/>
                </a:solidFill>
                <a:latin typeface="Amasis MT Pro" panose="02040504050005020304" pitchFamily="18" charset="0"/>
              </a:rPr>
              <a:t>Land Ice Mass</a:t>
            </a:r>
            <a:endParaRPr lang="en-US" sz="2400" dirty="0">
              <a:solidFill>
                <a:srgbClr val="FFFFFF"/>
              </a:solidFill>
              <a:latin typeface="Amasis MT Pro" panose="02040504050005020304" pitchFamily="18" charset="0"/>
            </a:endParaRPr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FBB3434F-F24E-4A59-918A-79989275B71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KZ"/>
          </a:p>
        </p:txBody>
      </p:sp>
      <p:pic>
        <p:nvPicPr>
          <p:cNvPr id="8" name="Picture 7" descr="A graph with a line going up&#10;&#10;Description automatically generated">
            <a:extLst>
              <a:ext uri="{FF2B5EF4-FFF2-40B4-BE49-F238E27FC236}">
                <a16:creationId xmlns:a16="http://schemas.microsoft.com/office/drawing/2014/main" id="{6A9D7196-FEE7-4E0B-8D1C-8E257E8F99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9536" y="2803277"/>
            <a:ext cx="3523007" cy="35814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17AF49B-12E8-4D5C-9A71-572CA276E4AF}"/>
              </a:ext>
            </a:extLst>
          </p:cNvPr>
          <p:cNvSpPr txBox="1"/>
          <p:nvPr/>
        </p:nvSpPr>
        <p:spPr>
          <a:xfrm>
            <a:off x="7780492" y="5115330"/>
            <a:ext cx="2289852" cy="525978"/>
          </a:xfrm>
          <a:prstGeom prst="rect">
            <a:avLst/>
          </a:prstGeom>
          <a:gradFill>
            <a:gsLst>
              <a:gs pos="0">
                <a:schemeClr val="bg1">
                  <a:lumMod val="85000"/>
                  <a:alpha val="40000"/>
                </a:schemeClr>
              </a:gs>
              <a:gs pos="54000">
                <a:schemeClr val="accent1">
                  <a:lumMod val="20000"/>
                  <a:lumOff val="80000"/>
                  <a:alpha val="40000"/>
                </a:schemeClr>
              </a:gs>
              <a:gs pos="72096">
                <a:srgbClr val="DCE8F5">
                  <a:alpha val="40000"/>
                </a:srgbClr>
              </a:gs>
              <a:gs pos="83000">
                <a:schemeClr val="accent5">
                  <a:lumMod val="20000"/>
                  <a:lumOff val="80000"/>
                  <a:alpha val="40000"/>
                </a:schemeClr>
              </a:gs>
              <a:gs pos="100000">
                <a:schemeClr val="accent6">
                  <a:lumMod val="20000"/>
                  <a:lumOff val="80000"/>
                  <a:alpha val="40000"/>
                </a:schemeClr>
              </a:gs>
            </a:gsLst>
            <a:lin ang="5400000" scaled="1"/>
          </a:gradFill>
        </p:spPr>
        <p:txBody>
          <a:bodyPr wrap="square">
            <a:spAutoFit/>
          </a:bodyPr>
          <a:lstStyle/>
          <a:p>
            <a:pPr defTabSz="914400">
              <a:lnSpc>
                <a:spcPct val="130000"/>
              </a:lnSpc>
              <a:spcAft>
                <a:spcPts val="600"/>
              </a:spcAft>
              <a:buSzPct val="85000"/>
            </a:pPr>
            <a:r>
              <a:rPr lang="en-US" sz="2400" b="1" dirty="0">
                <a:solidFill>
                  <a:srgbClr val="FFFFFF"/>
                </a:solidFill>
                <a:latin typeface="Amasis MT Pro" panose="02040504050005020304" pitchFamily="18" charset="0"/>
              </a:rPr>
              <a:t>Sea Ice Extent</a:t>
            </a:r>
            <a:endParaRPr lang="en-US" sz="2400" dirty="0">
              <a:solidFill>
                <a:srgbClr val="FFFFFF"/>
              </a:solidFill>
              <a:latin typeface="Amasis MT Pro" panose="02040504050005020304" pitchFamily="18" charset="0"/>
            </a:endParaRPr>
          </a:p>
        </p:txBody>
      </p:sp>
      <p:sp>
        <p:nvSpPr>
          <p:cNvPr id="10" name="AutoShape 4">
            <a:extLst>
              <a:ext uri="{FF2B5EF4-FFF2-40B4-BE49-F238E27FC236}">
                <a16:creationId xmlns:a16="http://schemas.microsoft.com/office/drawing/2014/main" id="{122FD3FD-38B2-48B9-8529-4457B0E3440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KZ"/>
          </a:p>
        </p:txBody>
      </p:sp>
      <p:pic>
        <p:nvPicPr>
          <p:cNvPr id="13" name="Picture 12" descr="A green line graph on a black background&#10;&#10;Description automatically generated">
            <a:extLst>
              <a:ext uri="{FF2B5EF4-FFF2-40B4-BE49-F238E27FC236}">
                <a16:creationId xmlns:a16="http://schemas.microsoft.com/office/drawing/2014/main" id="{15338226-6747-445E-8BBB-45F49D9F95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1494" y="151071"/>
            <a:ext cx="3731054" cy="3792895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E88365B-61DD-4B23-889E-DED2B446A511}"/>
              </a:ext>
            </a:extLst>
          </p:cNvPr>
          <p:cNvCxnSpPr>
            <a:cxnSpLocks/>
          </p:cNvCxnSpPr>
          <p:nvPr/>
        </p:nvCxnSpPr>
        <p:spPr>
          <a:xfrm flipH="1" flipV="1">
            <a:off x="8258109" y="151071"/>
            <a:ext cx="15321" cy="3530902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516EEDD-D2DB-436F-8256-4BFCD6AE8C97}"/>
              </a:ext>
            </a:extLst>
          </p:cNvPr>
          <p:cNvCxnSpPr>
            <a:cxnSpLocks/>
          </p:cNvCxnSpPr>
          <p:nvPr/>
        </p:nvCxnSpPr>
        <p:spPr>
          <a:xfrm>
            <a:off x="8265769" y="3681973"/>
            <a:ext cx="3606779" cy="7298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C49B344D-3977-4C0B-B6B6-EF373E36B767}"/>
              </a:ext>
            </a:extLst>
          </p:cNvPr>
          <p:cNvSpPr txBox="1"/>
          <p:nvPr/>
        </p:nvSpPr>
        <p:spPr>
          <a:xfrm>
            <a:off x="7389898" y="2923804"/>
            <a:ext cx="804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-6000</a:t>
            </a:r>
            <a:endParaRPr lang="ru-KZ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55320BA-E0FF-4F74-98F8-7BF06BCCB8E3}"/>
              </a:ext>
            </a:extLst>
          </p:cNvPr>
          <p:cNvSpPr txBox="1"/>
          <p:nvPr/>
        </p:nvSpPr>
        <p:spPr>
          <a:xfrm>
            <a:off x="8122465" y="3758310"/>
            <a:ext cx="766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2002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23F2637-804E-4B18-806C-51FAD884A17E}"/>
              </a:ext>
            </a:extLst>
          </p:cNvPr>
          <p:cNvSpPr txBox="1"/>
          <p:nvPr/>
        </p:nvSpPr>
        <p:spPr>
          <a:xfrm>
            <a:off x="11297044" y="3759300"/>
            <a:ext cx="766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2023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3D61881-97D3-4AF2-B0BF-16ACF26B91A0}"/>
              </a:ext>
            </a:extLst>
          </p:cNvPr>
          <p:cNvSpPr txBox="1"/>
          <p:nvPr/>
        </p:nvSpPr>
        <p:spPr>
          <a:xfrm>
            <a:off x="7841939" y="346420"/>
            <a:ext cx="416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0</a:t>
            </a:r>
            <a:endParaRPr lang="ru-KZ" dirty="0">
              <a:solidFill>
                <a:schemeClr val="bg1"/>
              </a:solidFill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F6B3E81-5AC5-4582-B9D8-CA40CC51A560}"/>
              </a:ext>
            </a:extLst>
          </p:cNvPr>
          <p:cNvCxnSpPr>
            <a:cxnSpLocks/>
          </p:cNvCxnSpPr>
          <p:nvPr/>
        </p:nvCxnSpPr>
        <p:spPr>
          <a:xfrm flipH="1" flipV="1">
            <a:off x="4221860" y="2644734"/>
            <a:ext cx="15321" cy="3530902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2CD6ED2-9A47-4530-B246-A0F1C5212B8E}"/>
              </a:ext>
            </a:extLst>
          </p:cNvPr>
          <p:cNvCxnSpPr>
            <a:cxnSpLocks/>
          </p:cNvCxnSpPr>
          <p:nvPr/>
        </p:nvCxnSpPr>
        <p:spPr>
          <a:xfrm>
            <a:off x="4221860" y="6175636"/>
            <a:ext cx="3550395" cy="7298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4F125EE-77F4-4F32-9A9B-08C9F4ADA61C}"/>
              </a:ext>
            </a:extLst>
          </p:cNvPr>
          <p:cNvSpPr txBox="1"/>
          <p:nvPr/>
        </p:nvSpPr>
        <p:spPr>
          <a:xfrm>
            <a:off x="4111237" y="6228063"/>
            <a:ext cx="766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1979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6D4C2D7-5FF3-44B7-9B85-76F781272ADA}"/>
              </a:ext>
            </a:extLst>
          </p:cNvPr>
          <p:cNvSpPr txBox="1"/>
          <p:nvPr/>
        </p:nvSpPr>
        <p:spPr>
          <a:xfrm>
            <a:off x="7196751" y="6252963"/>
            <a:ext cx="766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2020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EFEB5F6-DD0C-492F-A6EE-167DF4593BBF}"/>
              </a:ext>
            </a:extLst>
          </p:cNvPr>
          <p:cNvSpPr txBox="1"/>
          <p:nvPr/>
        </p:nvSpPr>
        <p:spPr>
          <a:xfrm>
            <a:off x="3792232" y="2801168"/>
            <a:ext cx="416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20</a:t>
            </a:r>
            <a:endParaRPr lang="ru-KZ" dirty="0">
              <a:solidFill>
                <a:schemeClr val="bg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8871FB6-C19E-4188-A6FF-D6974FCDD04C}"/>
              </a:ext>
            </a:extLst>
          </p:cNvPr>
          <p:cNvSpPr txBox="1"/>
          <p:nvPr/>
        </p:nvSpPr>
        <p:spPr>
          <a:xfrm>
            <a:off x="3832478" y="5693900"/>
            <a:ext cx="416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5</a:t>
            </a:r>
            <a:endParaRPr lang="ru-KZ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7422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>
            <a:extLst>
              <a:ext uri="{FF2B5EF4-FFF2-40B4-BE49-F238E27FC236}">
                <a16:creationId xmlns:a16="http://schemas.microsoft.com/office/drawing/2014/main" id="{4F921CC8-F47A-48D1-9263-CC400D9988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5" t="87" r="57162" b="-87"/>
          <a:stretch/>
        </p:blipFill>
        <p:spPr bwMode="auto">
          <a:xfrm>
            <a:off x="0" y="0"/>
            <a:ext cx="4078223" cy="6864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green line graph on a black background&#10;&#10;Description automatically generated">
            <a:extLst>
              <a:ext uri="{FF2B5EF4-FFF2-40B4-BE49-F238E27FC236}">
                <a16:creationId xmlns:a16="http://schemas.microsoft.com/office/drawing/2014/main" id="{B7E753C9-BF33-4389-AC67-57916F2F1A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7051" y="-1813826"/>
            <a:ext cx="6746184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EBD40EB-BD66-4800-8108-8803A0111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059" y="3065105"/>
            <a:ext cx="3738419" cy="117771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80000"/>
              </a:lnSpc>
              <a:spcBef>
                <a:spcPts val="1000"/>
              </a:spcBef>
            </a:pPr>
            <a:r>
              <a:rPr lang="en-US" sz="3600" b="1" dirty="0">
                <a:solidFill>
                  <a:schemeClr val="bg1"/>
                </a:solidFill>
                <a:latin typeface="Amasis MT Pro Medium" panose="020B0604020202020204" pitchFamily="18" charset="0"/>
                <a:ea typeface="+mn-ea"/>
                <a:cs typeface="+mn-cs"/>
              </a:rPr>
              <a:t>Urbanization</a:t>
            </a:r>
            <a:br>
              <a:rPr lang="en-US" sz="3600" b="1" dirty="0">
                <a:solidFill>
                  <a:schemeClr val="bg1"/>
                </a:solidFill>
                <a:latin typeface="Amasis MT Pro Medium" panose="020B0604020202020204" pitchFamily="18" charset="0"/>
                <a:ea typeface="+mn-ea"/>
                <a:cs typeface="+mn-cs"/>
              </a:rPr>
            </a:br>
            <a:endParaRPr lang="en-US" sz="3600" b="1" dirty="0">
              <a:solidFill>
                <a:schemeClr val="bg1"/>
              </a:solidFill>
              <a:latin typeface="Amasis MT Pro Medium" panose="020B0604020202020204" pitchFamily="18" charset="0"/>
              <a:ea typeface="+mn-ea"/>
              <a:cs typeface="+mn-cs"/>
            </a:endParaRPr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FBB3434F-F24E-4A59-918A-79989275B71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KZ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17AF49B-12E8-4D5C-9A71-572CA276E4AF}"/>
              </a:ext>
            </a:extLst>
          </p:cNvPr>
          <p:cNvSpPr txBox="1"/>
          <p:nvPr/>
        </p:nvSpPr>
        <p:spPr>
          <a:xfrm>
            <a:off x="6248400" y="5208766"/>
            <a:ext cx="3846745" cy="1006109"/>
          </a:xfrm>
          <a:prstGeom prst="rect">
            <a:avLst/>
          </a:prstGeom>
          <a:gradFill>
            <a:gsLst>
              <a:gs pos="0">
                <a:schemeClr val="bg1">
                  <a:lumMod val="85000"/>
                  <a:alpha val="40000"/>
                </a:schemeClr>
              </a:gs>
              <a:gs pos="54000">
                <a:schemeClr val="accent1">
                  <a:lumMod val="20000"/>
                  <a:lumOff val="80000"/>
                  <a:alpha val="40000"/>
                </a:schemeClr>
              </a:gs>
              <a:gs pos="72096">
                <a:srgbClr val="DCE8F5">
                  <a:alpha val="40000"/>
                </a:srgbClr>
              </a:gs>
              <a:gs pos="83000">
                <a:schemeClr val="accent5">
                  <a:lumMod val="20000"/>
                  <a:lumOff val="80000"/>
                  <a:alpha val="40000"/>
                </a:schemeClr>
              </a:gs>
              <a:gs pos="100000">
                <a:schemeClr val="accent6">
                  <a:lumMod val="20000"/>
                  <a:lumOff val="80000"/>
                  <a:alpha val="40000"/>
                </a:schemeClr>
              </a:gs>
            </a:gsLst>
            <a:lin ang="5400000" scaled="1"/>
          </a:gradFill>
        </p:spPr>
        <p:txBody>
          <a:bodyPr wrap="square">
            <a:spAutoFit/>
          </a:bodyPr>
          <a:lstStyle/>
          <a:p>
            <a:pPr defTabSz="914400">
              <a:lnSpc>
                <a:spcPct val="130000"/>
              </a:lnSpc>
              <a:spcAft>
                <a:spcPts val="600"/>
              </a:spcAft>
              <a:buSzPct val="85000"/>
            </a:pPr>
            <a:r>
              <a:rPr lang="en-US" sz="2400" b="1" dirty="0">
                <a:solidFill>
                  <a:srgbClr val="FFFFFF"/>
                </a:solidFill>
                <a:latin typeface="Amasis MT Pro" panose="02040504050005020304" pitchFamily="18" charset="0"/>
              </a:rPr>
              <a:t>Global urban population percentage grow</a:t>
            </a:r>
            <a:endParaRPr lang="en-US" sz="2400" dirty="0">
              <a:solidFill>
                <a:srgbClr val="FFFFFF"/>
              </a:solidFill>
              <a:latin typeface="Amasis MT Pro" panose="02040504050005020304" pitchFamily="18" charset="0"/>
            </a:endParaRPr>
          </a:p>
        </p:txBody>
      </p:sp>
      <p:sp>
        <p:nvSpPr>
          <p:cNvPr id="10" name="AutoShape 4">
            <a:extLst>
              <a:ext uri="{FF2B5EF4-FFF2-40B4-BE49-F238E27FC236}">
                <a16:creationId xmlns:a16="http://schemas.microsoft.com/office/drawing/2014/main" id="{122FD3FD-38B2-48B9-8529-4457B0E3440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KZ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7753048-A80B-4667-A2A2-F70CFA086EBA}"/>
              </a:ext>
            </a:extLst>
          </p:cNvPr>
          <p:cNvCxnSpPr>
            <a:cxnSpLocks/>
          </p:cNvCxnSpPr>
          <p:nvPr/>
        </p:nvCxnSpPr>
        <p:spPr>
          <a:xfrm flipH="1" flipV="1">
            <a:off x="4724979" y="338447"/>
            <a:ext cx="28780" cy="4121204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C5395F8-0AE8-4F39-A2E8-708D89D4AEC7}"/>
              </a:ext>
            </a:extLst>
          </p:cNvPr>
          <p:cNvCxnSpPr>
            <a:cxnSpLocks/>
          </p:cNvCxnSpPr>
          <p:nvPr/>
        </p:nvCxnSpPr>
        <p:spPr>
          <a:xfrm flipV="1">
            <a:off x="4738437" y="4387932"/>
            <a:ext cx="6444798" cy="71719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4D0EABA-5335-44B8-83FB-8E4C4D4B4AAD}"/>
              </a:ext>
            </a:extLst>
          </p:cNvPr>
          <p:cNvSpPr txBox="1"/>
          <p:nvPr/>
        </p:nvSpPr>
        <p:spPr>
          <a:xfrm>
            <a:off x="4627814" y="4512078"/>
            <a:ext cx="766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1500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98C8982-83C9-4AA4-88C3-EBC1168F0775}"/>
              </a:ext>
            </a:extLst>
          </p:cNvPr>
          <p:cNvSpPr txBox="1"/>
          <p:nvPr/>
        </p:nvSpPr>
        <p:spPr>
          <a:xfrm>
            <a:off x="10607502" y="4493720"/>
            <a:ext cx="766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2016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BA4F71F-CBAD-430C-8E3A-3A83DA4D4626}"/>
              </a:ext>
            </a:extLst>
          </p:cNvPr>
          <p:cNvSpPr txBox="1"/>
          <p:nvPr/>
        </p:nvSpPr>
        <p:spPr>
          <a:xfrm>
            <a:off x="4146246" y="733055"/>
            <a:ext cx="606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60%</a:t>
            </a:r>
            <a:endParaRPr lang="ru-KZ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4240D99-262E-4C2A-A841-D3C5F7827117}"/>
              </a:ext>
            </a:extLst>
          </p:cNvPr>
          <p:cNvSpPr txBox="1"/>
          <p:nvPr/>
        </p:nvSpPr>
        <p:spPr>
          <a:xfrm>
            <a:off x="4246288" y="3977915"/>
            <a:ext cx="518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0</a:t>
            </a:r>
            <a:endParaRPr lang="ru-KZ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101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A2581D43-D915-45C8-AF42-46A73B637F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0101" y="-20309"/>
            <a:ext cx="6786139" cy="6898617"/>
          </a:xfrm>
          <a:prstGeom prst="rect">
            <a:avLst/>
          </a:prstGeom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4665521C-1529-4CC9-AC82-71264EAAB6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11" r="27645"/>
          <a:stretch/>
        </p:blipFill>
        <p:spPr bwMode="auto">
          <a:xfrm>
            <a:off x="0" y="0"/>
            <a:ext cx="4736592" cy="685800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E16BAED-6A44-44DA-92E7-9911D574E352}"/>
              </a:ext>
            </a:extLst>
          </p:cNvPr>
          <p:cNvSpPr/>
          <p:nvPr/>
        </p:nvSpPr>
        <p:spPr>
          <a:xfrm>
            <a:off x="0" y="-7280"/>
            <a:ext cx="4736592" cy="6857999"/>
          </a:xfrm>
          <a:prstGeom prst="rect">
            <a:avLst/>
          </a:prstGeom>
          <a:solidFill>
            <a:schemeClr val="tx1">
              <a:alpha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KZ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BD40EB-BD66-4800-8108-8803A0111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086" y="2832863"/>
            <a:ext cx="3738419" cy="117771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80000"/>
              </a:lnSpc>
              <a:spcBef>
                <a:spcPts val="1000"/>
              </a:spcBef>
            </a:pPr>
            <a:r>
              <a:rPr lang="en-US" sz="3600" b="1" dirty="0">
                <a:solidFill>
                  <a:schemeClr val="bg1"/>
                </a:solidFill>
                <a:latin typeface="Amasis MT Pro Medium" panose="020B0604020202020204" pitchFamily="18" charset="0"/>
                <a:ea typeface="+mn-ea"/>
                <a:cs typeface="+mn-cs"/>
              </a:rPr>
              <a:t>Water consumption</a:t>
            </a:r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FBB3434F-F24E-4A59-918A-79989275B71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KZ"/>
          </a:p>
        </p:txBody>
      </p:sp>
      <p:sp>
        <p:nvSpPr>
          <p:cNvPr id="10" name="AutoShape 4">
            <a:extLst>
              <a:ext uri="{FF2B5EF4-FFF2-40B4-BE49-F238E27FC236}">
                <a16:creationId xmlns:a16="http://schemas.microsoft.com/office/drawing/2014/main" id="{122FD3FD-38B2-48B9-8529-4457B0E3440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KZ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4866069-7633-4AA2-9C7B-A7F1897952B8}"/>
              </a:ext>
            </a:extLst>
          </p:cNvPr>
          <p:cNvSpPr txBox="1"/>
          <p:nvPr/>
        </p:nvSpPr>
        <p:spPr>
          <a:xfrm>
            <a:off x="9781117" y="2569874"/>
            <a:ext cx="1432560" cy="525978"/>
          </a:xfrm>
          <a:prstGeom prst="rect">
            <a:avLst/>
          </a:prstGeom>
          <a:gradFill>
            <a:gsLst>
              <a:gs pos="0">
                <a:schemeClr val="accent5">
                  <a:lumMod val="40000"/>
                  <a:lumOff val="60000"/>
                  <a:alpha val="50000"/>
                </a:schemeClr>
              </a:gs>
              <a:gs pos="54000">
                <a:schemeClr val="accent6">
                  <a:lumMod val="75000"/>
                  <a:alpha val="20000"/>
                </a:schemeClr>
              </a:gs>
              <a:gs pos="83000">
                <a:schemeClr val="accent5">
                  <a:lumMod val="75000"/>
                  <a:alpha val="25000"/>
                </a:schemeClr>
              </a:gs>
              <a:gs pos="100000">
                <a:schemeClr val="accent6">
                  <a:lumMod val="50000"/>
                  <a:alpha val="30000"/>
                </a:schemeClr>
              </a:gs>
            </a:gsLst>
            <a:lin ang="5400000" scaled="1"/>
          </a:gradFill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spcAft>
                <a:spcPts val="600"/>
              </a:spcAft>
              <a:buSzPct val="85000"/>
            </a:pPr>
            <a:r>
              <a:rPr lang="en-US" sz="2400" b="1" dirty="0">
                <a:latin typeface="Amasis MT Pro" panose="02040504050005020304" pitchFamily="18" charset="0"/>
              </a:rPr>
              <a:t>Overall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8FF6A29-42C4-4880-8332-026DABC1647F}"/>
              </a:ext>
            </a:extLst>
          </p:cNvPr>
          <p:cNvSpPr txBox="1"/>
          <p:nvPr/>
        </p:nvSpPr>
        <p:spPr>
          <a:xfrm>
            <a:off x="10335854" y="4064310"/>
            <a:ext cx="877823" cy="417550"/>
          </a:xfrm>
          <a:prstGeom prst="rect">
            <a:avLst/>
          </a:prstGeom>
          <a:gradFill>
            <a:gsLst>
              <a:gs pos="0">
                <a:schemeClr val="accent5">
                  <a:lumMod val="40000"/>
                  <a:lumOff val="60000"/>
                  <a:alpha val="50000"/>
                </a:schemeClr>
              </a:gs>
              <a:gs pos="54000">
                <a:schemeClr val="accent6">
                  <a:lumMod val="75000"/>
                  <a:alpha val="20000"/>
                </a:schemeClr>
              </a:gs>
              <a:gs pos="83000">
                <a:schemeClr val="accent5">
                  <a:lumMod val="75000"/>
                  <a:alpha val="25000"/>
                </a:schemeClr>
              </a:gs>
              <a:gs pos="100000">
                <a:schemeClr val="accent6">
                  <a:lumMod val="50000"/>
                  <a:alpha val="30000"/>
                </a:schemeClr>
              </a:gs>
            </a:gsLst>
            <a:lin ang="5400000" scaled="1"/>
          </a:gradFill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spcAft>
                <a:spcPts val="600"/>
              </a:spcAft>
              <a:buSzPct val="85000"/>
            </a:pPr>
            <a:r>
              <a:rPr lang="en-US" b="1" dirty="0">
                <a:solidFill>
                  <a:schemeClr val="bg1"/>
                </a:solidFill>
                <a:latin typeface="Amasis MT Pro" panose="02040504050005020304" pitchFamily="18" charset="0"/>
              </a:rPr>
              <a:t>BRICS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5E9ACCF-7D9D-4402-810D-19E933E28F44}"/>
              </a:ext>
            </a:extLst>
          </p:cNvPr>
          <p:cNvSpPr txBox="1"/>
          <p:nvPr/>
        </p:nvSpPr>
        <p:spPr>
          <a:xfrm>
            <a:off x="10335853" y="5477260"/>
            <a:ext cx="877823" cy="417550"/>
          </a:xfrm>
          <a:prstGeom prst="rect">
            <a:avLst/>
          </a:prstGeom>
          <a:gradFill>
            <a:gsLst>
              <a:gs pos="0">
                <a:schemeClr val="accent5">
                  <a:lumMod val="40000"/>
                  <a:lumOff val="60000"/>
                  <a:alpha val="50000"/>
                </a:schemeClr>
              </a:gs>
              <a:gs pos="54000">
                <a:schemeClr val="accent6">
                  <a:lumMod val="75000"/>
                  <a:alpha val="20000"/>
                </a:schemeClr>
              </a:gs>
              <a:gs pos="83000">
                <a:schemeClr val="accent5">
                  <a:lumMod val="75000"/>
                  <a:alpha val="25000"/>
                </a:schemeClr>
              </a:gs>
              <a:gs pos="100000">
                <a:schemeClr val="accent6">
                  <a:lumMod val="50000"/>
                  <a:alpha val="30000"/>
                </a:schemeClr>
              </a:gs>
            </a:gsLst>
            <a:lin ang="5400000" scaled="1"/>
          </a:gradFill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spcAft>
                <a:spcPts val="600"/>
              </a:spcAft>
              <a:buSzPct val="85000"/>
            </a:pPr>
            <a:r>
              <a:rPr lang="en-US" b="1" dirty="0">
                <a:solidFill>
                  <a:schemeClr val="bg1"/>
                </a:solidFill>
                <a:latin typeface="Amasis MT Pro" panose="02040504050005020304" pitchFamily="18" charset="0"/>
              </a:rPr>
              <a:t>OECD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8EA7138-02D7-4797-A3D4-F0D408FBD5B6}"/>
              </a:ext>
            </a:extLst>
          </p:cNvPr>
          <p:cNvSpPr txBox="1"/>
          <p:nvPr/>
        </p:nvSpPr>
        <p:spPr>
          <a:xfrm>
            <a:off x="6210343" y="5659093"/>
            <a:ext cx="877823" cy="417550"/>
          </a:xfrm>
          <a:prstGeom prst="rect">
            <a:avLst/>
          </a:prstGeom>
          <a:gradFill>
            <a:gsLst>
              <a:gs pos="0">
                <a:schemeClr val="accent5">
                  <a:lumMod val="40000"/>
                  <a:lumOff val="60000"/>
                  <a:alpha val="50000"/>
                </a:schemeClr>
              </a:gs>
              <a:gs pos="54000">
                <a:schemeClr val="accent6">
                  <a:lumMod val="75000"/>
                  <a:alpha val="20000"/>
                </a:schemeClr>
              </a:gs>
              <a:gs pos="83000">
                <a:schemeClr val="accent5">
                  <a:lumMod val="75000"/>
                  <a:alpha val="25000"/>
                </a:schemeClr>
              </a:gs>
              <a:gs pos="100000">
                <a:schemeClr val="accent6">
                  <a:lumMod val="50000"/>
                  <a:alpha val="30000"/>
                </a:schemeClr>
              </a:gs>
            </a:gsLst>
            <a:lin ang="5400000" scaled="1"/>
          </a:gradFill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spcAft>
                <a:spcPts val="600"/>
              </a:spcAft>
              <a:buSzPct val="85000"/>
            </a:pPr>
            <a:r>
              <a:rPr lang="en-US" b="1" dirty="0">
                <a:latin typeface="Amasis MT Pro" panose="02040504050005020304" pitchFamily="18" charset="0"/>
              </a:rPr>
              <a:t>ROW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E01DA4D-B424-4E76-865A-E9A52974057F}"/>
              </a:ext>
            </a:extLst>
          </p:cNvPr>
          <p:cNvCxnSpPr>
            <a:cxnSpLocks/>
          </p:cNvCxnSpPr>
          <p:nvPr/>
        </p:nvCxnSpPr>
        <p:spPr>
          <a:xfrm flipV="1">
            <a:off x="5736403" y="302276"/>
            <a:ext cx="0" cy="5979693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AA375AA-491B-4456-985F-D0EEF572DD2C}"/>
              </a:ext>
            </a:extLst>
          </p:cNvPr>
          <p:cNvCxnSpPr>
            <a:cxnSpLocks/>
          </p:cNvCxnSpPr>
          <p:nvPr/>
        </p:nvCxnSpPr>
        <p:spPr>
          <a:xfrm>
            <a:off x="5735619" y="6281969"/>
            <a:ext cx="6145643" cy="18358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94F2BBE3-F8DB-471A-A9A8-2DBA793DAD9E}"/>
              </a:ext>
            </a:extLst>
          </p:cNvPr>
          <p:cNvSpPr txBox="1"/>
          <p:nvPr/>
        </p:nvSpPr>
        <p:spPr>
          <a:xfrm>
            <a:off x="5610458" y="6334396"/>
            <a:ext cx="766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1900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4CEFBEB-34E1-407A-87B1-3D87C156B588}"/>
              </a:ext>
            </a:extLst>
          </p:cNvPr>
          <p:cNvSpPr txBox="1"/>
          <p:nvPr/>
        </p:nvSpPr>
        <p:spPr>
          <a:xfrm>
            <a:off x="11197847" y="6334396"/>
            <a:ext cx="766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2010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8D070B5-5193-4F10-9680-BF7477BD41B4}"/>
              </a:ext>
            </a:extLst>
          </p:cNvPr>
          <p:cNvSpPr txBox="1"/>
          <p:nvPr/>
        </p:nvSpPr>
        <p:spPr>
          <a:xfrm>
            <a:off x="5028638" y="353041"/>
            <a:ext cx="630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4 tr.t</a:t>
            </a:r>
            <a:endParaRPr lang="ru-KZ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0CCA3E7-8E47-4A57-9495-1026E8D84538}"/>
              </a:ext>
            </a:extLst>
          </p:cNvPr>
          <p:cNvSpPr txBox="1"/>
          <p:nvPr/>
        </p:nvSpPr>
        <p:spPr>
          <a:xfrm>
            <a:off x="5228932" y="5800233"/>
            <a:ext cx="518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0</a:t>
            </a:r>
            <a:endParaRPr lang="ru-KZ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3658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>
            <a:extLst>
              <a:ext uri="{FF2B5EF4-FFF2-40B4-BE49-F238E27FC236}">
                <a16:creationId xmlns:a16="http://schemas.microsoft.com/office/drawing/2014/main" id="{65C21BEE-BA89-40B0-A02C-6CFE03F73C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958"/>
          <a:stretch/>
        </p:blipFill>
        <p:spPr bwMode="auto">
          <a:xfrm>
            <a:off x="6701842" y="0"/>
            <a:ext cx="549015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8" name="TextBox 2">
            <a:extLst>
              <a:ext uri="{FF2B5EF4-FFF2-40B4-BE49-F238E27FC236}">
                <a16:creationId xmlns:a16="http://schemas.microsoft.com/office/drawing/2014/main" id="{DD4CA0B4-1592-96D0-F7BA-671DFA4957A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8683342"/>
              </p:ext>
            </p:extLst>
          </p:nvPr>
        </p:nvGraphicFramePr>
        <p:xfrm>
          <a:off x="7179972" y="422031"/>
          <a:ext cx="4406188" cy="56739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Picture 7" descr="A green line with white dots&#10;&#10;Description automatically generated">
            <a:extLst>
              <a:ext uri="{FF2B5EF4-FFF2-40B4-BE49-F238E27FC236}">
                <a16:creationId xmlns:a16="http://schemas.microsoft.com/office/drawing/2014/main" id="{D7F3E90F-C4C8-43B4-9C54-3A012555CC0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08" y="2956547"/>
            <a:ext cx="2906846" cy="2126155"/>
          </a:xfrm>
          <a:prstGeom prst="rect">
            <a:avLst/>
          </a:prstGeom>
        </p:spPr>
      </p:pic>
      <p:pic>
        <p:nvPicPr>
          <p:cNvPr id="11" name="Picture 10" descr="A green line with white dots&#10;&#10;Description automatically generated">
            <a:extLst>
              <a:ext uri="{FF2B5EF4-FFF2-40B4-BE49-F238E27FC236}">
                <a16:creationId xmlns:a16="http://schemas.microsoft.com/office/drawing/2014/main" id="{7E34B28E-D5EF-456C-AC70-CD9551E2A81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3638" y="1227718"/>
            <a:ext cx="2906847" cy="2126155"/>
          </a:xfrm>
          <a:prstGeom prst="rect">
            <a:avLst/>
          </a:prstGeom>
        </p:spPr>
      </p:pic>
      <p:pic>
        <p:nvPicPr>
          <p:cNvPr id="13" name="Picture 12" descr="A green line with white dots&#10;&#10;Description automatically generated">
            <a:extLst>
              <a:ext uri="{FF2B5EF4-FFF2-40B4-BE49-F238E27FC236}">
                <a16:creationId xmlns:a16="http://schemas.microsoft.com/office/drawing/2014/main" id="{3EBEB7DE-2FF3-4605-9822-E0D6B140A89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426" y="218556"/>
            <a:ext cx="2567499" cy="187794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3B5CDD5-53A0-4F5C-AC85-5A811B489F65}"/>
              </a:ext>
            </a:extLst>
          </p:cNvPr>
          <p:cNvSpPr txBox="1"/>
          <p:nvPr/>
        </p:nvSpPr>
        <p:spPr>
          <a:xfrm>
            <a:off x="257078" y="231305"/>
            <a:ext cx="1855927" cy="381451"/>
          </a:xfrm>
          <a:prstGeom prst="rect">
            <a:avLst/>
          </a:prstGeom>
          <a:gradFill>
            <a:gsLst>
              <a:gs pos="0">
                <a:schemeClr val="accent1">
                  <a:alpha val="28000"/>
                  <a:lumMod val="72000"/>
                  <a:lumOff val="28000"/>
                </a:schemeClr>
              </a:gs>
              <a:gs pos="54000">
                <a:schemeClr val="accent5">
                  <a:alpha val="30000"/>
                </a:schemeClr>
              </a:gs>
              <a:gs pos="83000">
                <a:srgbClr val="006463">
                  <a:alpha val="14000"/>
                </a:srgbClr>
              </a:gs>
              <a:gs pos="100000">
                <a:schemeClr val="accent5">
                  <a:lumMod val="50000"/>
                  <a:alpha val="40000"/>
                </a:schemeClr>
              </a:gs>
            </a:gsLst>
            <a:lin ang="5400000" scaled="1"/>
          </a:gradFill>
        </p:spPr>
        <p:txBody>
          <a:bodyPr wrap="square">
            <a:spAutoFit/>
          </a:bodyPr>
          <a:lstStyle/>
          <a:p>
            <a:pPr defTabSz="914400">
              <a:lnSpc>
                <a:spcPct val="130000"/>
              </a:lnSpc>
              <a:spcAft>
                <a:spcPts val="600"/>
              </a:spcAft>
              <a:buSzPct val="85000"/>
            </a:pPr>
            <a:r>
              <a:rPr lang="en-US" sz="1600" b="1" dirty="0">
                <a:solidFill>
                  <a:srgbClr val="FFFFFF"/>
                </a:solidFill>
                <a:latin typeface="Amasis MT Pro" panose="02040504050005020304" pitchFamily="18" charset="0"/>
              </a:rPr>
              <a:t>Sea level ~ Temp</a:t>
            </a:r>
            <a:endParaRPr lang="en-US" sz="1600" dirty="0">
              <a:solidFill>
                <a:srgbClr val="FFFFFF"/>
              </a:solidFill>
              <a:latin typeface="Amasis MT Pro" panose="02040504050005020304" pitchFamily="18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60CB001-B12F-40FD-ABE6-B54CEAE6B944}"/>
              </a:ext>
            </a:extLst>
          </p:cNvPr>
          <p:cNvSpPr txBox="1"/>
          <p:nvPr/>
        </p:nvSpPr>
        <p:spPr>
          <a:xfrm>
            <a:off x="3501967" y="846267"/>
            <a:ext cx="2577106" cy="381451"/>
          </a:xfrm>
          <a:prstGeom prst="rect">
            <a:avLst/>
          </a:prstGeom>
          <a:gradFill>
            <a:gsLst>
              <a:gs pos="0">
                <a:schemeClr val="accent1">
                  <a:alpha val="28000"/>
                  <a:lumMod val="72000"/>
                  <a:lumOff val="28000"/>
                </a:schemeClr>
              </a:gs>
              <a:gs pos="54000">
                <a:schemeClr val="accent5">
                  <a:alpha val="30000"/>
                </a:schemeClr>
              </a:gs>
              <a:gs pos="83000">
                <a:srgbClr val="006463">
                  <a:alpha val="14000"/>
                </a:srgbClr>
              </a:gs>
              <a:gs pos="100000">
                <a:schemeClr val="accent5">
                  <a:lumMod val="50000"/>
                  <a:alpha val="40000"/>
                </a:schemeClr>
              </a:gs>
            </a:gsLst>
            <a:lin ang="5400000" scaled="1"/>
          </a:gradFill>
        </p:spPr>
        <p:txBody>
          <a:bodyPr wrap="square">
            <a:spAutoFit/>
          </a:bodyPr>
          <a:lstStyle/>
          <a:p>
            <a:pPr defTabSz="914400">
              <a:lnSpc>
                <a:spcPct val="130000"/>
              </a:lnSpc>
              <a:spcAft>
                <a:spcPts val="600"/>
              </a:spcAft>
              <a:buSzPct val="85000"/>
            </a:pPr>
            <a:r>
              <a:rPr lang="en-US" sz="1600" b="1" dirty="0">
                <a:solidFill>
                  <a:srgbClr val="FFFFFF"/>
                </a:solidFill>
                <a:latin typeface="Amasis MT Pro" panose="02040504050005020304" pitchFamily="18" charset="0"/>
              </a:rPr>
              <a:t>Sea level ~ Urbanization</a:t>
            </a:r>
            <a:endParaRPr lang="en-US" sz="1600" dirty="0">
              <a:solidFill>
                <a:srgbClr val="FFFFFF"/>
              </a:solidFill>
              <a:latin typeface="Amasis MT Pro" panose="02040504050005020304" pitchFamily="18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3FB522E-AD69-4CD5-B902-1469AE9BFECE}"/>
              </a:ext>
            </a:extLst>
          </p:cNvPr>
          <p:cNvSpPr txBox="1"/>
          <p:nvPr/>
        </p:nvSpPr>
        <p:spPr>
          <a:xfrm>
            <a:off x="295966" y="2456925"/>
            <a:ext cx="1855927" cy="381451"/>
          </a:xfrm>
          <a:prstGeom prst="rect">
            <a:avLst/>
          </a:prstGeom>
          <a:gradFill>
            <a:gsLst>
              <a:gs pos="0">
                <a:schemeClr val="accent1">
                  <a:alpha val="28000"/>
                  <a:lumMod val="72000"/>
                  <a:lumOff val="28000"/>
                </a:schemeClr>
              </a:gs>
              <a:gs pos="54000">
                <a:schemeClr val="accent5">
                  <a:alpha val="30000"/>
                </a:schemeClr>
              </a:gs>
              <a:gs pos="83000">
                <a:srgbClr val="006463">
                  <a:alpha val="14000"/>
                </a:srgbClr>
              </a:gs>
              <a:gs pos="100000">
                <a:schemeClr val="accent5">
                  <a:lumMod val="50000"/>
                  <a:alpha val="40000"/>
                </a:schemeClr>
              </a:gs>
            </a:gsLst>
            <a:lin ang="5400000" scaled="1"/>
          </a:gradFill>
        </p:spPr>
        <p:txBody>
          <a:bodyPr wrap="square">
            <a:spAutoFit/>
          </a:bodyPr>
          <a:lstStyle/>
          <a:p>
            <a:pPr defTabSz="914400">
              <a:lnSpc>
                <a:spcPct val="130000"/>
              </a:lnSpc>
              <a:spcAft>
                <a:spcPts val="600"/>
              </a:spcAft>
              <a:buSzPct val="85000"/>
            </a:pPr>
            <a:r>
              <a:rPr lang="en-US" sz="1600" b="1" dirty="0">
                <a:solidFill>
                  <a:srgbClr val="FFFFFF"/>
                </a:solidFill>
                <a:latin typeface="Amasis MT Pro" panose="02040504050005020304" pitchFamily="18" charset="0"/>
              </a:rPr>
              <a:t>Sea level ~ CO2</a:t>
            </a:r>
            <a:endParaRPr lang="en-US" sz="1600" dirty="0">
              <a:solidFill>
                <a:srgbClr val="FFFFFF"/>
              </a:solidFill>
              <a:latin typeface="Amasis MT Pro" panose="02040504050005020304" pitchFamily="18" charset="0"/>
            </a:endParaRPr>
          </a:p>
        </p:txBody>
      </p:sp>
      <p:pic>
        <p:nvPicPr>
          <p:cNvPr id="15" name="Picture 14" descr="A green line in the sky&#10;&#10;Description automatically generated">
            <a:extLst>
              <a:ext uri="{FF2B5EF4-FFF2-40B4-BE49-F238E27FC236}">
                <a16:creationId xmlns:a16="http://schemas.microsoft.com/office/drawing/2014/main" id="{402E4761-B098-415A-8023-77BB589F945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4313" y="3875672"/>
            <a:ext cx="3615846" cy="2644739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97D47A6A-26E9-46DA-8B47-DCABEA125097}"/>
              </a:ext>
            </a:extLst>
          </p:cNvPr>
          <p:cNvSpPr txBox="1"/>
          <p:nvPr/>
        </p:nvSpPr>
        <p:spPr>
          <a:xfrm>
            <a:off x="958251" y="4701251"/>
            <a:ext cx="2305387" cy="381451"/>
          </a:xfrm>
          <a:prstGeom prst="rect">
            <a:avLst/>
          </a:prstGeom>
          <a:gradFill>
            <a:gsLst>
              <a:gs pos="0">
                <a:schemeClr val="accent1">
                  <a:alpha val="28000"/>
                  <a:lumMod val="72000"/>
                  <a:lumOff val="28000"/>
                </a:schemeClr>
              </a:gs>
              <a:gs pos="54000">
                <a:schemeClr val="accent5">
                  <a:alpha val="30000"/>
                </a:schemeClr>
              </a:gs>
              <a:gs pos="83000">
                <a:srgbClr val="006463">
                  <a:alpha val="14000"/>
                </a:srgbClr>
              </a:gs>
              <a:gs pos="100000">
                <a:schemeClr val="accent5">
                  <a:lumMod val="50000"/>
                  <a:alpha val="40000"/>
                </a:schemeClr>
              </a:gs>
            </a:gsLst>
            <a:lin ang="5400000" scaled="1"/>
          </a:gradFill>
        </p:spPr>
        <p:txBody>
          <a:bodyPr wrap="square">
            <a:spAutoFit/>
          </a:bodyPr>
          <a:lstStyle/>
          <a:p>
            <a:pPr defTabSz="914400">
              <a:lnSpc>
                <a:spcPct val="130000"/>
              </a:lnSpc>
              <a:spcAft>
                <a:spcPts val="600"/>
              </a:spcAft>
              <a:buSzPct val="85000"/>
            </a:pPr>
            <a:r>
              <a:rPr lang="en-US" sz="1600" b="1" dirty="0">
                <a:solidFill>
                  <a:srgbClr val="FFFFFF"/>
                </a:solidFill>
                <a:latin typeface="Amasis MT Pro" panose="02040504050005020304" pitchFamily="18" charset="0"/>
              </a:rPr>
              <a:t>CO2 ~ CO2 emission</a:t>
            </a:r>
            <a:endParaRPr lang="en-US" sz="1600" dirty="0">
              <a:solidFill>
                <a:srgbClr val="FFFFFF"/>
              </a:solidFill>
              <a:latin typeface="Amasis MT Pro" panose="020405040500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9598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4" name="Picture 4">
            <a:extLst>
              <a:ext uri="{FF2B5EF4-FFF2-40B4-BE49-F238E27FC236}">
                <a16:creationId xmlns:a16="http://schemas.microsoft.com/office/drawing/2014/main" id="{53D61A7A-BEF6-4483-8807-1963D2EFF3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397"/>
          <a:stretch/>
        </p:blipFill>
        <p:spPr bwMode="auto">
          <a:xfrm>
            <a:off x="42503" y="-20309"/>
            <a:ext cx="469408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E16BAED-6A44-44DA-92E7-9911D574E352}"/>
              </a:ext>
            </a:extLst>
          </p:cNvPr>
          <p:cNvSpPr/>
          <p:nvPr/>
        </p:nvSpPr>
        <p:spPr>
          <a:xfrm>
            <a:off x="-12863" y="1"/>
            <a:ext cx="4736592" cy="6857999"/>
          </a:xfrm>
          <a:prstGeom prst="rect">
            <a:avLst/>
          </a:prstGeom>
          <a:solidFill>
            <a:schemeClr val="tx1">
              <a:alpha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KZ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BD40EB-BD66-4800-8108-8803A0111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086" y="3095852"/>
            <a:ext cx="3738419" cy="73397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80000"/>
              </a:lnSpc>
              <a:spcBef>
                <a:spcPts val="1000"/>
              </a:spcBef>
            </a:pPr>
            <a:r>
              <a:rPr lang="en-US" sz="3600" b="1" dirty="0">
                <a:solidFill>
                  <a:schemeClr val="bg1"/>
                </a:solidFill>
                <a:latin typeface="Amasis MT Pro Medium" panose="020B0604020202020204" pitchFamily="18" charset="0"/>
                <a:ea typeface="+mn-ea"/>
                <a:cs typeface="+mn-cs"/>
              </a:rPr>
              <a:t>Ocean temps</a:t>
            </a:r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FBB3434F-F24E-4A59-918A-79989275B71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KZ"/>
          </a:p>
        </p:txBody>
      </p:sp>
      <p:sp>
        <p:nvSpPr>
          <p:cNvPr id="10" name="AutoShape 4">
            <a:extLst>
              <a:ext uri="{FF2B5EF4-FFF2-40B4-BE49-F238E27FC236}">
                <a16:creationId xmlns:a16="http://schemas.microsoft.com/office/drawing/2014/main" id="{122FD3FD-38B2-48B9-8529-4457B0E3440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KZ"/>
          </a:p>
        </p:txBody>
      </p:sp>
      <p:pic>
        <p:nvPicPr>
          <p:cNvPr id="8" name="Picture 7" descr="A green line with white dots&#10;&#10;Description automatically generated">
            <a:extLst>
              <a:ext uri="{FF2B5EF4-FFF2-40B4-BE49-F238E27FC236}">
                <a16:creationId xmlns:a16="http://schemas.microsoft.com/office/drawing/2014/main" id="{5DD72AFE-4451-4F00-BF46-006DFF0159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5706" y="389227"/>
            <a:ext cx="6757208" cy="4942427"/>
          </a:xfrm>
          <a:prstGeom prst="rect">
            <a:avLst/>
          </a:prstGeom>
        </p:spPr>
      </p:pic>
      <p:pic>
        <p:nvPicPr>
          <p:cNvPr id="12" name="Picture 11" descr="A green line with white dots&#10;&#10;Description automatically generated">
            <a:extLst>
              <a:ext uri="{FF2B5EF4-FFF2-40B4-BE49-F238E27FC236}">
                <a16:creationId xmlns:a16="http://schemas.microsoft.com/office/drawing/2014/main" id="{F14D9557-848E-4E19-B44C-FEEB22FDE8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671" y="3462839"/>
            <a:ext cx="4271357" cy="31242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C6452F4-77DF-499A-B356-FB5F5B569E58}"/>
              </a:ext>
            </a:extLst>
          </p:cNvPr>
          <p:cNvSpPr txBox="1"/>
          <p:nvPr/>
        </p:nvSpPr>
        <p:spPr>
          <a:xfrm>
            <a:off x="6182801" y="4412642"/>
            <a:ext cx="3223086" cy="525978"/>
          </a:xfrm>
          <a:prstGeom prst="rect">
            <a:avLst/>
          </a:prstGeom>
          <a:gradFill>
            <a:gsLst>
              <a:gs pos="0">
                <a:schemeClr val="accent1">
                  <a:alpha val="28000"/>
                  <a:lumMod val="72000"/>
                  <a:lumOff val="28000"/>
                </a:schemeClr>
              </a:gs>
              <a:gs pos="54000">
                <a:schemeClr val="accent5">
                  <a:alpha val="30000"/>
                </a:schemeClr>
              </a:gs>
              <a:gs pos="83000">
                <a:srgbClr val="006463">
                  <a:alpha val="14000"/>
                </a:srgbClr>
              </a:gs>
              <a:gs pos="100000">
                <a:schemeClr val="accent5">
                  <a:lumMod val="50000"/>
                  <a:alpha val="40000"/>
                </a:schemeClr>
              </a:gs>
            </a:gsLst>
            <a:lin ang="5400000" scaled="1"/>
          </a:gradFill>
        </p:spPr>
        <p:txBody>
          <a:bodyPr wrap="square">
            <a:spAutoFit/>
          </a:bodyPr>
          <a:lstStyle/>
          <a:p>
            <a:pPr defTabSz="914400">
              <a:lnSpc>
                <a:spcPct val="130000"/>
              </a:lnSpc>
              <a:spcAft>
                <a:spcPts val="600"/>
              </a:spcAft>
              <a:buSzPct val="85000"/>
            </a:pPr>
            <a:r>
              <a:rPr lang="en-US" sz="2400" b="1" dirty="0">
                <a:solidFill>
                  <a:srgbClr val="FFFFFF"/>
                </a:solidFill>
                <a:latin typeface="Amasis MT Pro" panose="02040504050005020304" pitchFamily="18" charset="0"/>
              </a:rPr>
              <a:t>Ocean temp ~ Temp</a:t>
            </a:r>
            <a:endParaRPr lang="en-US" sz="2400" dirty="0">
              <a:solidFill>
                <a:srgbClr val="FFFFFF"/>
              </a:solidFill>
              <a:latin typeface="Amasis MT Pro" panose="020405040500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72E8717-7B15-4FEE-9F89-21D3AD964884}"/>
              </a:ext>
            </a:extLst>
          </p:cNvPr>
          <p:cNvSpPr txBox="1"/>
          <p:nvPr/>
        </p:nvSpPr>
        <p:spPr>
          <a:xfrm>
            <a:off x="8469828" y="2137946"/>
            <a:ext cx="3223086" cy="1006109"/>
          </a:xfrm>
          <a:prstGeom prst="rect">
            <a:avLst/>
          </a:prstGeom>
          <a:gradFill>
            <a:gsLst>
              <a:gs pos="0">
                <a:schemeClr val="accent1">
                  <a:alpha val="28000"/>
                  <a:lumMod val="72000"/>
                  <a:lumOff val="28000"/>
                </a:schemeClr>
              </a:gs>
              <a:gs pos="54000">
                <a:schemeClr val="accent5">
                  <a:alpha val="30000"/>
                </a:schemeClr>
              </a:gs>
              <a:gs pos="83000">
                <a:srgbClr val="006463">
                  <a:alpha val="14000"/>
                </a:srgbClr>
              </a:gs>
              <a:gs pos="100000">
                <a:schemeClr val="accent5">
                  <a:lumMod val="50000"/>
                  <a:alpha val="40000"/>
                </a:schemeClr>
              </a:gs>
            </a:gsLst>
            <a:lin ang="5400000" scaled="1"/>
          </a:gradFill>
        </p:spPr>
        <p:txBody>
          <a:bodyPr wrap="square">
            <a:spAutoFit/>
          </a:bodyPr>
          <a:lstStyle/>
          <a:p>
            <a:pPr defTabSz="914400">
              <a:lnSpc>
                <a:spcPct val="130000"/>
              </a:lnSpc>
              <a:spcAft>
                <a:spcPts val="600"/>
              </a:spcAft>
              <a:buSzPct val="85000"/>
            </a:pPr>
            <a:r>
              <a:rPr lang="en-US" sz="2400" b="1" dirty="0">
                <a:solidFill>
                  <a:srgbClr val="FFFFFF"/>
                </a:solidFill>
                <a:latin typeface="Amasis MT Pro" panose="02040504050005020304" pitchFamily="18" charset="0"/>
              </a:rPr>
              <a:t>Sea level ~ Ocean temp</a:t>
            </a:r>
            <a:endParaRPr lang="en-US" sz="2400" dirty="0">
              <a:solidFill>
                <a:srgbClr val="FFFFFF"/>
              </a:solidFill>
              <a:latin typeface="Amasis MT Pro" panose="020405040500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4066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Magnifying glass showing decling performance">
            <a:extLst>
              <a:ext uri="{FF2B5EF4-FFF2-40B4-BE49-F238E27FC236}">
                <a16:creationId xmlns:a16="http://schemas.microsoft.com/office/drawing/2014/main" id="{60E1217B-ED4A-0B38-0001-A1657A260FA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7881" b="7881"/>
          <a:stretch/>
        </p:blipFill>
        <p:spPr>
          <a:xfrm>
            <a:off x="20" y="0"/>
            <a:ext cx="12191980" cy="6855480"/>
          </a:xfrm>
          <a:prstGeom prst="rect">
            <a:avLst/>
          </a:prstGeom>
          <a:solidFill>
            <a:schemeClr val="tx1">
              <a:alpha val="93000"/>
            </a:schemeClr>
          </a:solidFill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2494E41-5F6E-4532-B213-75372FB463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266" y="453878"/>
            <a:ext cx="4645083" cy="62403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80000"/>
              </a:lnSpc>
              <a:spcBef>
                <a:spcPts val="1000"/>
              </a:spcBef>
            </a:pPr>
            <a:r>
              <a:rPr lang="en-US" sz="3600" b="1" dirty="0">
                <a:solidFill>
                  <a:schemeClr val="bg1"/>
                </a:solidFill>
                <a:latin typeface="Amasis MT Pro Medium" panose="020B0604020202020204" pitchFamily="18" charset="0"/>
                <a:ea typeface="+mn-ea"/>
                <a:cs typeface="+mn-cs"/>
              </a:rPr>
              <a:t>Model OVERVIEW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7E5B5DF-89E1-49BC-B600-64DA9EC75DBD}"/>
              </a:ext>
            </a:extLst>
          </p:cNvPr>
          <p:cNvSpPr txBox="1"/>
          <p:nvPr/>
        </p:nvSpPr>
        <p:spPr>
          <a:xfrm>
            <a:off x="6096000" y="1319834"/>
            <a:ext cx="5703778" cy="2186496"/>
          </a:xfrm>
          <a:prstGeom prst="rect">
            <a:avLst/>
          </a:prstGeom>
          <a:gradFill>
            <a:gsLst>
              <a:gs pos="0">
                <a:schemeClr val="accent1">
                  <a:alpha val="28000"/>
                  <a:lumMod val="72000"/>
                  <a:lumOff val="28000"/>
                </a:schemeClr>
              </a:gs>
              <a:gs pos="54000">
                <a:schemeClr val="accent5">
                  <a:alpha val="30000"/>
                </a:schemeClr>
              </a:gs>
              <a:gs pos="83000">
                <a:srgbClr val="006463">
                  <a:alpha val="14000"/>
                </a:srgbClr>
              </a:gs>
              <a:gs pos="100000">
                <a:schemeClr val="accent5">
                  <a:lumMod val="50000"/>
                  <a:alpha val="40000"/>
                </a:schemeClr>
              </a:gs>
            </a:gsLst>
            <a:lin ang="5400000" scaled="1"/>
          </a:gradFill>
        </p:spPr>
        <p:txBody>
          <a:bodyPr wrap="square">
            <a:spAutoFit/>
          </a:bodyPr>
          <a:lstStyle/>
          <a:p>
            <a:pPr defTabSz="914400">
              <a:lnSpc>
                <a:spcPct val="130000"/>
              </a:lnSpc>
              <a:spcAft>
                <a:spcPts val="600"/>
              </a:spcAft>
              <a:buSzPct val="85000"/>
            </a:pPr>
            <a:r>
              <a:rPr lang="en-US" sz="2400" b="1" dirty="0">
                <a:solidFill>
                  <a:srgbClr val="FFFFFF"/>
                </a:solidFill>
                <a:latin typeface="Amasis MT Pro" panose="02040504050005020304" pitchFamily="18" charset="0"/>
              </a:rPr>
              <a:t>Metrics</a:t>
            </a:r>
            <a:r>
              <a:rPr lang="en-US" sz="2400" dirty="0">
                <a:solidFill>
                  <a:srgbClr val="FFFFFF"/>
                </a:solidFill>
                <a:latin typeface="Amasis MT Pro" panose="02040504050005020304" pitchFamily="18" charset="0"/>
              </a:rPr>
              <a:t>: </a:t>
            </a:r>
          </a:p>
          <a:p>
            <a:pPr marL="800100" lvl="1" indent="-342900" defTabSz="914400">
              <a:lnSpc>
                <a:spcPct val="130000"/>
              </a:lnSpc>
              <a:spcAft>
                <a:spcPts val="600"/>
              </a:spcAft>
              <a:buSzPct val="85000"/>
              <a:buFont typeface="Amasis MT Pro" panose="02040504050005020304" pitchFamily="18" charset="0"/>
              <a:buChar char="≈"/>
            </a:pPr>
            <a:r>
              <a:rPr lang="en-US" sz="2400" dirty="0">
                <a:solidFill>
                  <a:srgbClr val="FFFFFF"/>
                </a:solidFill>
                <a:latin typeface="Amasis MT Pro" panose="02040504050005020304" pitchFamily="18" charset="0"/>
              </a:rPr>
              <a:t>RMSE: 0.15 </a:t>
            </a:r>
          </a:p>
          <a:p>
            <a:pPr marL="800100" lvl="1" indent="-342900" defTabSz="914400">
              <a:lnSpc>
                <a:spcPct val="130000"/>
              </a:lnSpc>
              <a:spcAft>
                <a:spcPts val="600"/>
              </a:spcAft>
              <a:buSzPct val="85000"/>
              <a:buFont typeface="Amasis MT Pro" panose="02040504050005020304" pitchFamily="18" charset="0"/>
              <a:buChar char="≈"/>
            </a:pPr>
            <a:r>
              <a:rPr lang="en-US" sz="2400" dirty="0" err="1">
                <a:solidFill>
                  <a:srgbClr val="FFFFFF"/>
                </a:solidFill>
                <a:latin typeface="Amasis MT Pro" panose="02040504050005020304" pitchFamily="18" charset="0"/>
              </a:rPr>
              <a:t>Rsquared</a:t>
            </a:r>
            <a:r>
              <a:rPr lang="en-US" sz="2400" dirty="0">
                <a:solidFill>
                  <a:srgbClr val="FFFFFF"/>
                </a:solidFill>
                <a:latin typeface="Amasis MT Pro" panose="02040504050005020304" pitchFamily="18" charset="0"/>
              </a:rPr>
              <a:t>: 0.99 </a:t>
            </a:r>
          </a:p>
          <a:p>
            <a:pPr marL="800100" lvl="1" indent="-342900" defTabSz="914400">
              <a:lnSpc>
                <a:spcPct val="130000"/>
              </a:lnSpc>
              <a:spcAft>
                <a:spcPts val="600"/>
              </a:spcAft>
              <a:buSzPct val="85000"/>
              <a:buFont typeface="Amasis MT Pro" panose="02040504050005020304" pitchFamily="18" charset="0"/>
              <a:buChar char="≈"/>
            </a:pPr>
            <a:r>
              <a:rPr lang="en-US" sz="2400" dirty="0">
                <a:solidFill>
                  <a:srgbClr val="FFFFFF"/>
                </a:solidFill>
                <a:latin typeface="Amasis MT Pro" panose="02040504050005020304" pitchFamily="18" charset="0"/>
              </a:rPr>
              <a:t>MAE: 0.15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7998F33-FCE3-409D-AED8-D5F8314251E1}"/>
              </a:ext>
            </a:extLst>
          </p:cNvPr>
          <p:cNvSpPr txBox="1"/>
          <p:nvPr/>
        </p:nvSpPr>
        <p:spPr>
          <a:xfrm>
            <a:off x="549447" y="1319834"/>
            <a:ext cx="5376701" cy="3496006"/>
          </a:xfrm>
          <a:prstGeom prst="rect">
            <a:avLst/>
          </a:prstGeom>
          <a:gradFill>
            <a:gsLst>
              <a:gs pos="0">
                <a:schemeClr val="accent1">
                  <a:alpha val="28000"/>
                  <a:lumMod val="72000"/>
                  <a:lumOff val="28000"/>
                </a:schemeClr>
              </a:gs>
              <a:gs pos="54000">
                <a:schemeClr val="accent5">
                  <a:alpha val="30000"/>
                </a:schemeClr>
              </a:gs>
              <a:gs pos="83000">
                <a:srgbClr val="006463">
                  <a:alpha val="14000"/>
                </a:srgbClr>
              </a:gs>
              <a:gs pos="100000">
                <a:schemeClr val="accent5">
                  <a:lumMod val="50000"/>
                  <a:alpha val="40000"/>
                </a:schemeClr>
              </a:gs>
            </a:gsLst>
            <a:lin ang="5400000" scaled="1"/>
          </a:gradFill>
        </p:spPr>
        <p:txBody>
          <a:bodyPr vert="horz" lIns="91440" tIns="45720" rIns="91440" bIns="45720" rtlCol="0">
            <a:noAutofit/>
          </a:bodyPr>
          <a:lstStyle/>
          <a:p>
            <a:pPr defTabSz="914400">
              <a:lnSpc>
                <a:spcPct val="130000"/>
              </a:lnSpc>
              <a:spcAft>
                <a:spcPts val="600"/>
              </a:spcAft>
              <a:buSzPct val="85000"/>
            </a:pPr>
            <a:r>
              <a:rPr lang="en-US" sz="2400" dirty="0">
                <a:solidFill>
                  <a:srgbClr val="FFFFFF"/>
                </a:solidFill>
                <a:latin typeface="Amasis MT Pro Medium" panose="02040604050005020304" pitchFamily="18" charset="0"/>
              </a:rPr>
              <a:t>Residuals:</a:t>
            </a:r>
          </a:p>
          <a:p>
            <a:pPr marL="800100" lvl="1" indent="-342900">
              <a:lnSpc>
                <a:spcPct val="130000"/>
              </a:lnSpc>
              <a:spcAft>
                <a:spcPts val="600"/>
              </a:spcAft>
              <a:buSzPct val="85000"/>
              <a:buFont typeface="Amasis MT Pro" panose="02040504050005020304" pitchFamily="18" charset="0"/>
              <a:buChar char="≈"/>
            </a:pPr>
            <a:r>
              <a:rPr lang="en-US" sz="2400" dirty="0">
                <a:solidFill>
                  <a:srgbClr val="FFFFFF"/>
                </a:solidFill>
                <a:latin typeface="Amasis MT Pro" panose="02040504050005020304" pitchFamily="18" charset="0"/>
              </a:rPr>
              <a:t>Min: 0,003</a:t>
            </a:r>
          </a:p>
          <a:p>
            <a:pPr marL="800100" lvl="1" indent="-342900">
              <a:lnSpc>
                <a:spcPct val="130000"/>
              </a:lnSpc>
              <a:spcAft>
                <a:spcPts val="600"/>
              </a:spcAft>
              <a:buSzPct val="85000"/>
              <a:buFont typeface="Amasis MT Pro" panose="02040504050005020304" pitchFamily="18" charset="0"/>
              <a:buChar char="≈"/>
            </a:pPr>
            <a:r>
              <a:rPr lang="en-US" sz="2400" dirty="0">
                <a:solidFill>
                  <a:srgbClr val="FFFFFF"/>
                </a:solidFill>
                <a:latin typeface="Amasis MT Pro" panose="02040504050005020304" pitchFamily="18" charset="0"/>
              </a:rPr>
              <a:t>Median: 0.08 </a:t>
            </a:r>
          </a:p>
          <a:p>
            <a:pPr marL="800100" lvl="1" indent="-342900">
              <a:lnSpc>
                <a:spcPct val="130000"/>
              </a:lnSpc>
              <a:spcAft>
                <a:spcPts val="600"/>
              </a:spcAft>
              <a:buSzPct val="85000"/>
              <a:buFont typeface="Amasis MT Pro" panose="02040504050005020304" pitchFamily="18" charset="0"/>
              <a:buChar char="≈"/>
            </a:pPr>
            <a:r>
              <a:rPr lang="en-US" sz="2400" dirty="0">
                <a:solidFill>
                  <a:srgbClr val="FFFFFF"/>
                </a:solidFill>
                <a:latin typeface="Amasis MT Pro" panose="02040504050005020304" pitchFamily="18" charset="0"/>
              </a:rPr>
              <a:t>Max: 0.28</a:t>
            </a:r>
          </a:p>
          <a:p>
            <a:pPr marL="800100" lvl="1" indent="-342900">
              <a:lnSpc>
                <a:spcPct val="130000"/>
              </a:lnSpc>
              <a:spcAft>
                <a:spcPts val="600"/>
              </a:spcAft>
              <a:buSzPct val="85000"/>
              <a:buFont typeface="Amasis MT Pro" panose="02040504050005020304" pitchFamily="18" charset="0"/>
              <a:buChar char="≈"/>
            </a:pPr>
            <a:r>
              <a:rPr lang="en-US" sz="2400" dirty="0" err="1">
                <a:solidFill>
                  <a:srgbClr val="FFFFFF"/>
                </a:solidFill>
                <a:latin typeface="Amasis MT Pro" panose="02040504050005020304" pitchFamily="18" charset="0"/>
              </a:rPr>
              <a:t>Bptest</a:t>
            </a:r>
            <a:r>
              <a:rPr lang="en-US" sz="2400" dirty="0">
                <a:solidFill>
                  <a:srgbClr val="FFFFFF"/>
                </a:solidFill>
                <a:latin typeface="Amasis MT Pro" panose="02040504050005020304" pitchFamily="18" charset="0"/>
              </a:rPr>
              <a:t> (p-value): 0.43</a:t>
            </a:r>
          </a:p>
          <a:p>
            <a:pPr marL="800100" lvl="1" indent="-342900">
              <a:lnSpc>
                <a:spcPct val="130000"/>
              </a:lnSpc>
              <a:spcAft>
                <a:spcPts val="600"/>
              </a:spcAft>
              <a:buSzPct val="85000"/>
              <a:buFont typeface="Amasis MT Pro" panose="02040504050005020304" pitchFamily="18" charset="0"/>
              <a:buChar char="≈"/>
            </a:pPr>
            <a:r>
              <a:rPr lang="en-US" sz="2400" dirty="0">
                <a:solidFill>
                  <a:srgbClr val="FFFFFF"/>
                </a:solidFill>
                <a:latin typeface="Amasis MT Pro" panose="02040504050005020304" pitchFamily="18" charset="0"/>
              </a:rPr>
              <a:t>Shapiro-wilk: 0.6</a:t>
            </a:r>
          </a:p>
          <a:p>
            <a:pPr marL="800100" lvl="1" indent="-342900">
              <a:lnSpc>
                <a:spcPct val="130000"/>
              </a:lnSpc>
              <a:spcAft>
                <a:spcPts val="600"/>
              </a:spcAft>
              <a:buSzPct val="85000"/>
              <a:buFont typeface="Amasis MT Pro" panose="02040504050005020304" pitchFamily="18" charset="0"/>
              <a:buChar char="≈"/>
            </a:pPr>
            <a:endParaRPr lang="en-US" sz="2400" dirty="0">
              <a:solidFill>
                <a:srgbClr val="FFFFFF"/>
              </a:solidFill>
              <a:latin typeface="Amasis MT Pro" panose="02040504050005020304" pitchFamily="18" charset="0"/>
            </a:endParaRPr>
          </a:p>
          <a:p>
            <a:pPr marL="800100" lvl="1" indent="-342900">
              <a:lnSpc>
                <a:spcPct val="130000"/>
              </a:lnSpc>
              <a:spcAft>
                <a:spcPts val="600"/>
              </a:spcAft>
              <a:buSzPct val="85000"/>
              <a:buFont typeface="Amasis MT Pro" panose="02040504050005020304" pitchFamily="18" charset="0"/>
              <a:buChar char="≈"/>
            </a:pPr>
            <a:endParaRPr lang="en-US" sz="2400" dirty="0">
              <a:solidFill>
                <a:srgbClr val="FFFFFF"/>
              </a:solidFill>
              <a:latin typeface="Amasis MT Pro" panose="02040504050005020304" pitchFamily="18" charset="0"/>
            </a:endParaRPr>
          </a:p>
          <a:p>
            <a:pPr marL="800100" lvl="1" indent="-342900">
              <a:lnSpc>
                <a:spcPct val="130000"/>
              </a:lnSpc>
              <a:spcAft>
                <a:spcPts val="600"/>
              </a:spcAft>
              <a:buSzPct val="85000"/>
              <a:buFont typeface="Amasis MT Pro" panose="02040504050005020304" pitchFamily="18" charset="0"/>
              <a:buChar char="≈"/>
            </a:pPr>
            <a:endParaRPr lang="en-US" sz="2400" dirty="0">
              <a:solidFill>
                <a:srgbClr val="FFFFFF"/>
              </a:solidFill>
              <a:latin typeface="Amasis MT Pro" panose="02040504050005020304" pitchFamily="18" charset="0"/>
            </a:endParaRPr>
          </a:p>
          <a:p>
            <a:pPr marL="285750" indent="-285750" defTabSz="914400">
              <a:lnSpc>
                <a:spcPct val="130000"/>
              </a:lnSpc>
              <a:spcAft>
                <a:spcPts val="600"/>
              </a:spcAft>
              <a:buSzPct val="85000"/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FFFFFF"/>
              </a:solidFill>
              <a:latin typeface="Amasis MT Pro" panose="02040504050005020304" pitchFamily="18" charset="0"/>
            </a:endParaRPr>
          </a:p>
          <a:p>
            <a:pPr marL="285750" indent="-285750" defTabSz="914400">
              <a:lnSpc>
                <a:spcPct val="130000"/>
              </a:lnSpc>
              <a:spcAft>
                <a:spcPts val="600"/>
              </a:spcAft>
              <a:buSzPct val="85000"/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FFFFFF"/>
              </a:solidFill>
              <a:latin typeface="Amasis MT Pro" panose="02040504050005020304" pitchFamily="18" charset="0"/>
            </a:endParaRPr>
          </a:p>
        </p:txBody>
      </p:sp>
      <p:pic>
        <p:nvPicPr>
          <p:cNvPr id="4" name="Picture 3" descr="A graph of gray squares with green lines&#10;&#10;Description automatically generated with medium confidence">
            <a:extLst>
              <a:ext uri="{FF2B5EF4-FFF2-40B4-BE49-F238E27FC236}">
                <a16:creationId xmlns:a16="http://schemas.microsoft.com/office/drawing/2014/main" id="{51777F54-BAF3-47F3-8DF0-D82822D595D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67" t="7368" b="7387"/>
          <a:stretch/>
        </p:blipFill>
        <p:spPr>
          <a:xfrm>
            <a:off x="7632192" y="3748255"/>
            <a:ext cx="3534171" cy="2798850"/>
          </a:xfrm>
          <a:prstGeom prst="rect">
            <a:avLst/>
          </a:prstGeom>
          <a:effectLst>
            <a:glow rad="101600">
              <a:schemeClr val="bg1">
                <a:alpha val="60000"/>
              </a:schemeClr>
            </a:glo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26E5120-053A-4343-B3BE-23D357A5851D}"/>
              </a:ext>
            </a:extLst>
          </p:cNvPr>
          <p:cNvSpPr txBox="1"/>
          <p:nvPr/>
        </p:nvSpPr>
        <p:spPr>
          <a:xfrm>
            <a:off x="4048551" y="5954533"/>
            <a:ext cx="3083770" cy="592572"/>
          </a:xfrm>
          <a:prstGeom prst="rect">
            <a:avLst/>
          </a:prstGeom>
          <a:gradFill>
            <a:gsLst>
              <a:gs pos="0">
                <a:schemeClr val="accent1">
                  <a:alpha val="28000"/>
                  <a:lumMod val="72000"/>
                  <a:lumOff val="28000"/>
                </a:schemeClr>
              </a:gs>
              <a:gs pos="54000">
                <a:schemeClr val="accent5">
                  <a:alpha val="30000"/>
                </a:schemeClr>
              </a:gs>
              <a:gs pos="83000">
                <a:srgbClr val="006463">
                  <a:alpha val="14000"/>
                </a:srgbClr>
              </a:gs>
              <a:gs pos="100000">
                <a:schemeClr val="accent5">
                  <a:lumMod val="50000"/>
                  <a:alpha val="40000"/>
                </a:schemeClr>
              </a:gs>
            </a:gsLst>
            <a:lin ang="5400000" scaled="1"/>
          </a:gradFill>
        </p:spPr>
        <p:txBody>
          <a:bodyPr vert="horz" lIns="91440" tIns="45720" rIns="91440" bIns="45720" rtlCol="0">
            <a:noAutofit/>
          </a:bodyPr>
          <a:lstStyle/>
          <a:p>
            <a:pPr defTabSz="914400">
              <a:lnSpc>
                <a:spcPct val="130000"/>
              </a:lnSpc>
              <a:spcAft>
                <a:spcPts val="600"/>
              </a:spcAft>
              <a:buSzPct val="85000"/>
            </a:pPr>
            <a:r>
              <a:rPr lang="en-US" sz="2400" dirty="0">
                <a:solidFill>
                  <a:srgbClr val="FFFFFF"/>
                </a:solidFill>
                <a:latin typeface="Amasis MT Pro" panose="02040504050005020304" pitchFamily="18" charset="0"/>
              </a:rPr>
              <a:t>Residuals’ distribution</a:t>
            </a:r>
          </a:p>
        </p:txBody>
      </p:sp>
    </p:spTree>
    <p:extLst>
      <p:ext uri="{BB962C8B-B14F-4D97-AF65-F5344CB8AC3E}">
        <p14:creationId xmlns:p14="http://schemas.microsoft.com/office/powerpoint/2010/main" val="3913324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Magnifying glass showing decling performance">
            <a:extLst>
              <a:ext uri="{FF2B5EF4-FFF2-40B4-BE49-F238E27FC236}">
                <a16:creationId xmlns:a16="http://schemas.microsoft.com/office/drawing/2014/main" id="{60E1217B-ED4A-0B38-0001-A1657A260FA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7881" b="7881"/>
          <a:stretch/>
        </p:blipFill>
        <p:spPr>
          <a:xfrm>
            <a:off x="20" y="0"/>
            <a:ext cx="12191980" cy="6855480"/>
          </a:xfrm>
          <a:prstGeom prst="rect">
            <a:avLst/>
          </a:prstGeom>
          <a:solidFill>
            <a:schemeClr val="tx1">
              <a:alpha val="93000"/>
            </a:schemeClr>
          </a:solidFill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2494E41-5F6E-4532-B213-75372FB463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266" y="453878"/>
            <a:ext cx="4645083" cy="62403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80000"/>
              </a:lnSpc>
              <a:spcBef>
                <a:spcPts val="1000"/>
              </a:spcBef>
            </a:pPr>
            <a:r>
              <a:rPr lang="en-US" sz="3600" b="1" dirty="0">
                <a:solidFill>
                  <a:schemeClr val="bg1"/>
                </a:solidFill>
                <a:latin typeface="Amasis MT Pro Medium" panose="020B0604020202020204" pitchFamily="18" charset="0"/>
                <a:ea typeface="+mn-ea"/>
                <a:cs typeface="+mn-cs"/>
              </a:rPr>
              <a:t>Model OVERVIEW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F0E5B6A-D608-4090-AFE5-A72A235AE7F7}"/>
              </a:ext>
            </a:extLst>
          </p:cNvPr>
          <p:cNvSpPr txBox="1"/>
          <p:nvPr/>
        </p:nvSpPr>
        <p:spPr>
          <a:xfrm>
            <a:off x="8440348" y="1363218"/>
            <a:ext cx="2709699" cy="525978"/>
          </a:xfrm>
          <a:prstGeom prst="rect">
            <a:avLst/>
          </a:prstGeom>
          <a:gradFill>
            <a:gsLst>
              <a:gs pos="0">
                <a:srgbClr val="FFC000">
                  <a:alpha val="40000"/>
                </a:srgbClr>
              </a:gs>
              <a:gs pos="54000">
                <a:srgbClr val="FFC000">
                  <a:alpha val="30000"/>
                </a:srgbClr>
              </a:gs>
              <a:gs pos="83000">
                <a:schemeClr val="accent2">
                  <a:alpha val="30000"/>
                </a:schemeClr>
              </a:gs>
              <a:gs pos="100000">
                <a:srgbClr val="C00000">
                  <a:alpha val="30000"/>
                </a:srgbClr>
              </a:gs>
            </a:gsLst>
            <a:lin ang="5400000" scaled="1"/>
          </a:gradFill>
        </p:spPr>
        <p:txBody>
          <a:bodyPr wrap="square">
            <a:spAutoFit/>
          </a:bodyPr>
          <a:lstStyle/>
          <a:p>
            <a:pPr defTabSz="914400">
              <a:lnSpc>
                <a:spcPct val="130000"/>
              </a:lnSpc>
              <a:spcAft>
                <a:spcPts val="600"/>
              </a:spcAft>
              <a:buSzPct val="85000"/>
            </a:pPr>
            <a:r>
              <a:rPr lang="en-US" sz="2400" b="1" dirty="0">
                <a:solidFill>
                  <a:srgbClr val="FFFFFF"/>
                </a:solidFill>
                <a:latin typeface="Amasis MT Pro" panose="02040504050005020304" pitchFamily="18" charset="0"/>
              </a:rPr>
              <a:t>Green line – real</a:t>
            </a:r>
            <a:endParaRPr lang="en-US" sz="2400" dirty="0">
              <a:solidFill>
                <a:srgbClr val="FFFFFF"/>
              </a:solidFill>
              <a:latin typeface="Amasis MT Pro" panose="020405040500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FA446FD-8FE8-41A7-AB8E-5291ECEC5CEB}"/>
              </a:ext>
            </a:extLst>
          </p:cNvPr>
          <p:cNvSpPr txBox="1"/>
          <p:nvPr/>
        </p:nvSpPr>
        <p:spPr>
          <a:xfrm>
            <a:off x="7424928" y="2080085"/>
            <a:ext cx="3725119" cy="525978"/>
          </a:xfrm>
          <a:prstGeom prst="rect">
            <a:avLst/>
          </a:prstGeom>
          <a:gradFill>
            <a:gsLst>
              <a:gs pos="0">
                <a:srgbClr val="FFC000">
                  <a:alpha val="40000"/>
                </a:srgbClr>
              </a:gs>
              <a:gs pos="54000">
                <a:srgbClr val="FFC000">
                  <a:alpha val="30000"/>
                </a:srgbClr>
              </a:gs>
              <a:gs pos="83000">
                <a:schemeClr val="accent2">
                  <a:alpha val="30000"/>
                </a:schemeClr>
              </a:gs>
              <a:gs pos="100000">
                <a:srgbClr val="C00000">
                  <a:alpha val="30000"/>
                </a:srgbClr>
              </a:gs>
            </a:gsLst>
            <a:lin ang="5400000" scaled="1"/>
          </a:gradFill>
        </p:spPr>
        <p:txBody>
          <a:bodyPr wrap="square">
            <a:spAutoFit/>
          </a:bodyPr>
          <a:lstStyle/>
          <a:p>
            <a:pPr defTabSz="914400">
              <a:lnSpc>
                <a:spcPct val="130000"/>
              </a:lnSpc>
              <a:spcAft>
                <a:spcPts val="600"/>
              </a:spcAft>
              <a:buSzPct val="85000"/>
            </a:pPr>
            <a:r>
              <a:rPr lang="en-US" sz="2400" b="1" dirty="0">
                <a:solidFill>
                  <a:srgbClr val="FFFFFF"/>
                </a:solidFill>
                <a:latin typeface="Amasis MT Pro" panose="02040504050005020304" pitchFamily="18" charset="0"/>
              </a:rPr>
              <a:t>Red dots – </a:t>
            </a:r>
            <a:r>
              <a:rPr lang="ru-RU" sz="2400" b="1" dirty="0">
                <a:solidFill>
                  <a:srgbClr val="FFFFFF"/>
                </a:solidFill>
                <a:latin typeface="Amasis MT Pro" panose="02040504050005020304" pitchFamily="18" charset="0"/>
              </a:rPr>
              <a:t>«</a:t>
            </a:r>
            <a:r>
              <a:rPr lang="en-US" sz="2400" b="1" dirty="0">
                <a:solidFill>
                  <a:srgbClr val="FFFFFF"/>
                </a:solidFill>
                <a:latin typeface="Amasis MT Pro" panose="02040504050005020304" pitchFamily="18" charset="0"/>
              </a:rPr>
              <a:t>predicted</a:t>
            </a:r>
            <a:r>
              <a:rPr lang="ru-RU" sz="2400" b="1" dirty="0">
                <a:solidFill>
                  <a:srgbClr val="FFFFFF"/>
                </a:solidFill>
                <a:latin typeface="Amasis MT Pro" panose="02040504050005020304" pitchFamily="18" charset="0"/>
              </a:rPr>
              <a:t>»</a:t>
            </a:r>
            <a:endParaRPr lang="en-US" sz="2400" dirty="0">
              <a:solidFill>
                <a:srgbClr val="FFFFFF"/>
              </a:solidFill>
              <a:latin typeface="Amasis MT Pro" panose="020405040500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FE739AF-73BC-489C-8D6D-EC7FBDD747B3}"/>
              </a:ext>
            </a:extLst>
          </p:cNvPr>
          <p:cNvSpPr txBox="1"/>
          <p:nvPr/>
        </p:nvSpPr>
        <p:spPr>
          <a:xfrm>
            <a:off x="2676144" y="5838586"/>
            <a:ext cx="2615184" cy="525978"/>
          </a:xfrm>
          <a:prstGeom prst="rect">
            <a:avLst/>
          </a:prstGeom>
          <a:gradFill>
            <a:gsLst>
              <a:gs pos="0">
                <a:schemeClr val="accent1">
                  <a:alpha val="28000"/>
                  <a:lumMod val="72000"/>
                  <a:lumOff val="28000"/>
                </a:schemeClr>
              </a:gs>
              <a:gs pos="54000">
                <a:schemeClr val="accent5">
                  <a:alpha val="30000"/>
                </a:schemeClr>
              </a:gs>
              <a:gs pos="83000">
                <a:srgbClr val="006463">
                  <a:alpha val="14000"/>
                </a:srgbClr>
              </a:gs>
              <a:gs pos="100000">
                <a:schemeClr val="accent5">
                  <a:lumMod val="50000"/>
                  <a:alpha val="40000"/>
                </a:schemeClr>
              </a:gs>
            </a:gsLst>
            <a:lin ang="5400000" scaled="1"/>
          </a:gradFill>
        </p:spPr>
        <p:txBody>
          <a:bodyPr wrap="square">
            <a:spAutoFit/>
          </a:bodyPr>
          <a:lstStyle/>
          <a:p>
            <a:pPr defTabSz="914400">
              <a:lnSpc>
                <a:spcPct val="130000"/>
              </a:lnSpc>
              <a:spcAft>
                <a:spcPts val="600"/>
              </a:spcAft>
              <a:buSzPct val="85000"/>
            </a:pPr>
            <a:r>
              <a:rPr lang="en-US" sz="2400" b="1" dirty="0">
                <a:solidFill>
                  <a:srgbClr val="FFFFFF"/>
                </a:solidFill>
                <a:latin typeface="Amasis MT Pro" panose="02040504050005020304" pitchFamily="18" charset="0"/>
              </a:rPr>
              <a:t>Residuals graph</a:t>
            </a:r>
            <a:endParaRPr lang="en-US" sz="2400" dirty="0">
              <a:solidFill>
                <a:srgbClr val="FFFFFF"/>
              </a:solidFill>
              <a:latin typeface="Amasis MT Pro" panose="02040504050005020304" pitchFamily="18" charset="0"/>
            </a:endParaRPr>
          </a:p>
        </p:txBody>
      </p:sp>
      <p:pic>
        <p:nvPicPr>
          <p:cNvPr id="7" name="Picture 6" descr="A green line with red dots on it&#10;&#10;Description automatically generated">
            <a:extLst>
              <a:ext uri="{FF2B5EF4-FFF2-40B4-BE49-F238E27FC236}">
                <a16:creationId xmlns:a16="http://schemas.microsoft.com/office/drawing/2014/main" id="{CC61F63E-AE8B-415C-B1F7-B9D8890C9F3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40" t="5256" r="3438" b="7138"/>
          <a:stretch/>
        </p:blipFill>
        <p:spPr>
          <a:xfrm>
            <a:off x="731519" y="1363218"/>
            <a:ext cx="4413505" cy="3684270"/>
          </a:xfrm>
          <a:prstGeom prst="rect">
            <a:avLst/>
          </a:prstGeom>
          <a:effectLst>
            <a:glow rad="139700">
              <a:schemeClr val="accent5">
                <a:satMod val="175000"/>
                <a:alpha val="40000"/>
              </a:schemeClr>
            </a:glow>
          </a:effectLst>
        </p:spPr>
      </p:pic>
      <p:pic>
        <p:nvPicPr>
          <p:cNvPr id="15" name="Picture 14" descr="A screen shot of a video game&#10;&#10;Description automatically generated">
            <a:extLst>
              <a:ext uri="{FF2B5EF4-FFF2-40B4-BE49-F238E27FC236}">
                <a16:creationId xmlns:a16="http://schemas.microsoft.com/office/drawing/2014/main" id="{90C67184-27DB-43DD-B07A-3BDC1FD5978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68" t="19363" r="2646" b="7427"/>
          <a:stretch/>
        </p:blipFill>
        <p:spPr>
          <a:xfrm>
            <a:off x="6193536" y="3059176"/>
            <a:ext cx="4803648" cy="3344946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524575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5744536-3F27-49BE-A317-319B4F994CBA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KZ"/>
          </a:p>
        </p:txBody>
      </p:sp>
      <p:pic>
        <p:nvPicPr>
          <p:cNvPr id="16" name="Picture 4" descr="Graph">
            <a:extLst>
              <a:ext uri="{FF2B5EF4-FFF2-40B4-BE49-F238E27FC236}">
                <a16:creationId xmlns:a16="http://schemas.microsoft.com/office/drawing/2014/main" id="{A7224F25-74D5-2250-D79F-C5CB7B83A47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 l="14656" r="29789"/>
          <a:stretch/>
        </p:blipFill>
        <p:spPr>
          <a:xfrm>
            <a:off x="21" y="10"/>
            <a:ext cx="6095979" cy="6857990"/>
          </a:xfrm>
          <a:prstGeom prst="rect">
            <a:avLst/>
          </a:prstGeom>
          <a:solidFill>
            <a:schemeClr val="tx1">
              <a:alpha val="32000"/>
            </a:schemeClr>
          </a:solidFill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2494E41-5F6E-4532-B213-75372FB463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8112" y="3026443"/>
            <a:ext cx="2478950" cy="583032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>
              <a:lnSpc>
                <a:spcPct val="80000"/>
              </a:lnSpc>
              <a:spcBef>
                <a:spcPts val="1000"/>
              </a:spcBef>
            </a:pPr>
            <a:r>
              <a:rPr lang="en-US" sz="3600" b="1" dirty="0">
                <a:solidFill>
                  <a:schemeClr val="bg1"/>
                </a:solidFill>
                <a:latin typeface="Amasis MT Pro Medium" panose="020B0604020202020204" pitchFamily="18" charset="0"/>
                <a:ea typeface="+mn-ea"/>
                <a:cs typeface="+mn-cs"/>
              </a:rPr>
              <a:t>Conclusions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FA0AC76-82EC-462F-95CB-1D40BC98FE12}"/>
              </a:ext>
            </a:extLst>
          </p:cNvPr>
          <p:cNvSpPr txBox="1"/>
          <p:nvPr/>
        </p:nvSpPr>
        <p:spPr>
          <a:xfrm>
            <a:off x="6486144" y="377952"/>
            <a:ext cx="5092040" cy="6217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/>
          <a:p>
            <a:pPr defTabSz="914400">
              <a:lnSpc>
                <a:spcPct val="130000"/>
              </a:lnSpc>
              <a:spcAft>
                <a:spcPts val="600"/>
              </a:spcAft>
              <a:buSzPct val="85000"/>
            </a:pPr>
            <a:r>
              <a:rPr lang="en-US" sz="2400" dirty="0">
                <a:solidFill>
                  <a:schemeClr val="bg1"/>
                </a:solidFill>
                <a:latin typeface="Amasis MT Pro" panose="02040504050005020304" pitchFamily="18" charset="0"/>
              </a:rPr>
              <a:t>From the results of the study:</a:t>
            </a:r>
          </a:p>
          <a:p>
            <a:pPr marL="800100" marR="0" lvl="1" indent="-34290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ClrTx/>
              <a:buSzPct val="85000"/>
              <a:buFont typeface="Amasis MT Pro" panose="02040504050005020304" pitchFamily="18" charset="0"/>
              <a:buChar char="≈"/>
              <a:tabLst/>
              <a:defRPr/>
            </a:pPr>
            <a:r>
              <a:rPr lang="en-US" sz="2400" dirty="0">
                <a:solidFill>
                  <a:prstClr val="white"/>
                </a:solidFill>
                <a:latin typeface="Amasis MT Pro" panose="02040504050005020304" pitchFamily="18" charset="0"/>
              </a:rPr>
              <a:t>sea level change can be </a:t>
            </a:r>
            <a:r>
              <a:rPr lang="en-US" sz="2400" b="1" dirty="0">
                <a:solidFill>
                  <a:prstClr val="white"/>
                </a:solidFill>
                <a:latin typeface="Amasis MT Pro" panose="02040504050005020304" pitchFamily="18" charset="0"/>
              </a:rPr>
              <a:t>explained</a:t>
            </a:r>
            <a:r>
              <a:rPr lang="en-US" sz="2400" dirty="0">
                <a:solidFill>
                  <a:prstClr val="white"/>
                </a:solidFill>
                <a:latin typeface="Amasis MT Pro" panose="02040504050005020304" pitchFamily="18" charset="0"/>
              </a:rPr>
              <a:t> in terms of other climatic factors quite </a:t>
            </a:r>
            <a:r>
              <a:rPr lang="en-US" sz="2400" b="1" dirty="0">
                <a:solidFill>
                  <a:prstClr val="white"/>
                </a:solidFill>
                <a:latin typeface="Amasis MT Pro" panose="02040504050005020304" pitchFamily="18" charset="0"/>
              </a:rPr>
              <a:t>successfully</a:t>
            </a:r>
          </a:p>
          <a:p>
            <a:pPr marL="800100" marR="0" lvl="1" indent="-34290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ClrTx/>
              <a:buSzPct val="85000"/>
              <a:buFont typeface="Amasis MT Pro" panose="02040504050005020304" pitchFamily="18" charset="0"/>
              <a:buChar char="≈"/>
              <a:tabLst/>
              <a:defRPr/>
            </a:pPr>
            <a:r>
              <a:rPr lang="en-US" sz="2400" b="1" dirty="0">
                <a:solidFill>
                  <a:schemeClr val="bg1"/>
                </a:solidFill>
                <a:latin typeface="Amasis MT Pro" panose="02040504050005020304" pitchFamily="18" charset="0"/>
              </a:rPr>
              <a:t>human contribution </a:t>
            </a:r>
            <a:r>
              <a:rPr lang="en-US" sz="2400" dirty="0">
                <a:solidFill>
                  <a:schemeClr val="bg1"/>
                </a:solidFill>
                <a:latin typeface="Amasis MT Pro" panose="02040504050005020304" pitchFamily="18" charset="0"/>
              </a:rPr>
              <a:t>at the process of sea-level rise </a:t>
            </a:r>
            <a:r>
              <a:rPr lang="en-US" sz="2400" b="1" dirty="0">
                <a:solidFill>
                  <a:schemeClr val="bg1"/>
                </a:solidFill>
                <a:latin typeface="Amasis MT Pro" panose="02040504050005020304" pitchFamily="18" charset="0"/>
              </a:rPr>
              <a:t>is</a:t>
            </a:r>
            <a:r>
              <a:rPr lang="en-US" sz="2400" dirty="0">
                <a:solidFill>
                  <a:schemeClr val="bg1"/>
                </a:solidFill>
                <a:latin typeface="Amasis MT Pro" panose="02040504050005020304" pitchFamily="18" charset="0"/>
              </a:rPr>
              <a:t> </a:t>
            </a:r>
            <a:r>
              <a:rPr lang="en-US" sz="2400" b="1" dirty="0">
                <a:solidFill>
                  <a:schemeClr val="bg1"/>
                </a:solidFill>
                <a:latin typeface="Amasis MT Pro" panose="02040504050005020304" pitchFamily="18" charset="0"/>
              </a:rPr>
              <a:t>significant</a:t>
            </a:r>
          </a:p>
          <a:p>
            <a:pPr marL="800100" marR="0" lvl="1" indent="-34290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ClrTx/>
              <a:buSzPct val="85000"/>
              <a:buFont typeface="Amasis MT Pro" panose="02040504050005020304" pitchFamily="18" charset="0"/>
              <a:buChar char="≈"/>
              <a:tabLst/>
              <a:defRPr/>
            </a:pPr>
            <a:r>
              <a:rPr lang="en-US" sz="2400" b="1" dirty="0">
                <a:solidFill>
                  <a:schemeClr val="bg1"/>
                </a:solidFill>
                <a:latin typeface="Amasis MT Pro" panose="02040504050005020304" pitchFamily="18" charset="0"/>
              </a:rPr>
              <a:t>confirmation</a:t>
            </a:r>
            <a:r>
              <a:rPr lang="en-US" sz="2400" dirty="0">
                <a:solidFill>
                  <a:schemeClr val="bg1"/>
                </a:solidFill>
                <a:latin typeface="Amasis MT Pro" panose="02040504050005020304" pitchFamily="18" charset="0"/>
              </a:rPr>
              <a:t> of </a:t>
            </a:r>
            <a:r>
              <a:rPr lang="en-US" sz="2400" b="1" dirty="0">
                <a:solidFill>
                  <a:schemeClr val="bg1"/>
                </a:solidFill>
                <a:latin typeface="Amasis MT Pro" panose="02040504050005020304" pitchFamily="18" charset="0"/>
              </a:rPr>
              <a:t>global climate change</a:t>
            </a:r>
            <a:r>
              <a:rPr lang="en-US" sz="2400" dirty="0">
                <a:solidFill>
                  <a:schemeClr val="bg1"/>
                </a:solidFill>
                <a:latin typeface="Amasis MT Pro" panose="02040504050005020304" pitchFamily="18" charset="0"/>
              </a:rPr>
              <a:t> in general is a reason to take measures to </a:t>
            </a:r>
            <a:r>
              <a:rPr lang="en-US" sz="2400" b="1" dirty="0">
                <a:solidFill>
                  <a:schemeClr val="bg1"/>
                </a:solidFill>
                <a:latin typeface="Amasis MT Pro" panose="02040504050005020304" pitchFamily="18" charset="0"/>
              </a:rPr>
              <a:t>mitigate the anthropogenic impact </a:t>
            </a:r>
            <a:r>
              <a:rPr lang="en-US" sz="2400" dirty="0">
                <a:solidFill>
                  <a:schemeClr val="bg1"/>
                </a:solidFill>
                <a:latin typeface="Amasis MT Pro" panose="02040504050005020304" pitchFamily="18" charset="0"/>
              </a:rPr>
              <a:t>on it and </a:t>
            </a:r>
            <a:r>
              <a:rPr lang="en-US" sz="2400" b="1" dirty="0">
                <a:solidFill>
                  <a:schemeClr val="bg1"/>
                </a:solidFill>
                <a:latin typeface="Amasis MT Pro" panose="02040504050005020304" pitchFamily="18" charset="0"/>
              </a:rPr>
              <a:t>adapt to changes </a:t>
            </a:r>
            <a:r>
              <a:rPr lang="en-US" sz="2400" dirty="0">
                <a:solidFill>
                  <a:schemeClr val="bg1"/>
                </a:solidFill>
                <a:latin typeface="Amasis MT Pro" panose="02040504050005020304" pitchFamily="18" charset="0"/>
              </a:rPr>
              <a:t>already taking place</a:t>
            </a:r>
          </a:p>
        </p:txBody>
      </p:sp>
    </p:spTree>
    <p:extLst>
      <p:ext uri="{BB962C8B-B14F-4D97-AF65-F5344CB8AC3E}">
        <p14:creationId xmlns:p14="http://schemas.microsoft.com/office/powerpoint/2010/main" val="2666707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Rectangle 1035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A fish swimming in the ocean&#10;&#10;Description automatically generated">
            <a:extLst>
              <a:ext uri="{FF2B5EF4-FFF2-40B4-BE49-F238E27FC236}">
                <a16:creationId xmlns:a16="http://schemas.microsoft.com/office/drawing/2014/main" id="{1306469E-D08C-4B36-80F4-D7C70A873C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93" r="-1" b="-1"/>
          <a:stretch/>
        </p:blipFill>
        <p:spPr bwMode="auto">
          <a:xfrm>
            <a:off x="20" y="10"/>
            <a:ext cx="1218893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68DC788-E521-4888-BF39-B103FCDA8F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3"/>
            <a:ext cx="9144000" cy="30632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>
                <a:solidFill>
                  <a:schemeClr val="bg1"/>
                </a:solidFill>
              </a:rPr>
              <a:t>Thank you for your time</a:t>
            </a:r>
          </a:p>
        </p:txBody>
      </p:sp>
      <p:sp>
        <p:nvSpPr>
          <p:cNvPr id="1038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7882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5744536-3F27-49BE-A317-319B4F994CBA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KZ"/>
          </a:p>
        </p:txBody>
      </p:sp>
      <p:pic>
        <p:nvPicPr>
          <p:cNvPr id="16" name="Picture 4" descr="Graph">
            <a:extLst>
              <a:ext uri="{FF2B5EF4-FFF2-40B4-BE49-F238E27FC236}">
                <a16:creationId xmlns:a16="http://schemas.microsoft.com/office/drawing/2014/main" id="{A7224F25-74D5-2250-D79F-C5CB7B83A47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 l="14656" r="29789"/>
          <a:stretch/>
        </p:blipFill>
        <p:spPr>
          <a:xfrm>
            <a:off x="21" y="10"/>
            <a:ext cx="6095979" cy="6857990"/>
          </a:xfrm>
          <a:prstGeom prst="rect">
            <a:avLst/>
          </a:prstGeom>
          <a:solidFill>
            <a:schemeClr val="tx1">
              <a:alpha val="32000"/>
            </a:schemeClr>
          </a:solidFill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2494E41-5F6E-4532-B213-75372FB463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1416" y="3026443"/>
            <a:ext cx="2205646" cy="58303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0000"/>
              </a:lnSpc>
              <a:spcBef>
                <a:spcPts val="1000"/>
              </a:spcBef>
            </a:pPr>
            <a:r>
              <a:rPr lang="en-US" sz="3600" b="1" dirty="0">
                <a:solidFill>
                  <a:schemeClr val="bg1"/>
                </a:solidFill>
                <a:latin typeface="Amasis MT Pro Medium" panose="020B0604020202020204" pitchFamily="18" charset="0"/>
                <a:ea typeface="+mn-ea"/>
                <a:cs typeface="+mn-cs"/>
              </a:rPr>
              <a:t>Goals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FA0AC76-82EC-462F-95CB-1D40BC98FE12}"/>
              </a:ext>
            </a:extLst>
          </p:cNvPr>
          <p:cNvSpPr txBox="1"/>
          <p:nvPr/>
        </p:nvSpPr>
        <p:spPr>
          <a:xfrm>
            <a:off x="6531430" y="1120083"/>
            <a:ext cx="4888258" cy="48859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130000"/>
              </a:lnSpc>
              <a:spcAft>
                <a:spcPts val="600"/>
              </a:spcAft>
              <a:buSzPct val="85000"/>
            </a:pPr>
            <a:r>
              <a:rPr lang="en-US" sz="2400" dirty="0">
                <a:solidFill>
                  <a:schemeClr val="bg1"/>
                </a:solidFill>
                <a:latin typeface="Amasis MT Pro" panose="02040504050005020304" pitchFamily="18" charset="0"/>
              </a:rPr>
              <a:t>Based on this data set, I propose to:</a:t>
            </a:r>
          </a:p>
          <a:p>
            <a:pPr marL="800100" marR="0" lvl="1" indent="-34290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ClrTx/>
              <a:buSzPct val="85000"/>
              <a:buFont typeface="Amasis MT Pro" panose="02040504050005020304" pitchFamily="18" charset="0"/>
              <a:buChar char="≈"/>
              <a:tabLst/>
              <a:defRPr/>
            </a:pPr>
            <a:r>
              <a:rPr lang="en-US" sz="2400" dirty="0">
                <a:solidFill>
                  <a:prstClr val="white"/>
                </a:solidFill>
                <a:latin typeface="Amasis MT Pro" panose="02040504050005020304" pitchFamily="18" charset="0"/>
              </a:rPr>
              <a:t>e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sis MT Pro" panose="02040504050005020304" pitchFamily="18" charset="0"/>
                <a:ea typeface="+mn-ea"/>
                <a:cs typeface="+mn-cs"/>
              </a:rPr>
              <a:t>xplain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sis MT Pro" panose="02040504050005020304" pitchFamily="18" charset="0"/>
                <a:ea typeface="+mn-ea"/>
                <a:cs typeface="+mn-cs"/>
              </a:rPr>
              <a:t> long term sea-level change</a:t>
            </a:r>
            <a:endParaRPr lang="en-US" sz="2400" dirty="0">
              <a:solidFill>
                <a:schemeClr val="bg1"/>
              </a:solidFill>
              <a:latin typeface="Amasis MT Pro" panose="02040504050005020304" pitchFamily="18" charset="0"/>
            </a:endParaRPr>
          </a:p>
          <a:p>
            <a:pPr marL="800100" lvl="1" indent="-342900" algn="just" defTabSz="914400">
              <a:lnSpc>
                <a:spcPct val="130000"/>
              </a:lnSpc>
              <a:spcAft>
                <a:spcPts val="600"/>
              </a:spcAft>
              <a:buSzPct val="85000"/>
              <a:buFont typeface="Amasis MT Pro" panose="02040504050005020304" pitchFamily="18" charset="0"/>
              <a:buChar char="≈"/>
            </a:pPr>
            <a:r>
              <a:rPr lang="en-US" sz="2400" dirty="0">
                <a:solidFill>
                  <a:schemeClr val="bg1"/>
                </a:solidFill>
                <a:latin typeface="Amasis MT Pro" panose="02040504050005020304" pitchFamily="18" charset="0"/>
              </a:rPr>
              <a:t>predict short term sea-level change</a:t>
            </a:r>
          </a:p>
          <a:p>
            <a:pPr marL="800100" lvl="1" indent="-342900" algn="just" defTabSz="914400">
              <a:lnSpc>
                <a:spcPct val="130000"/>
              </a:lnSpc>
              <a:spcAft>
                <a:spcPts val="600"/>
              </a:spcAft>
              <a:buSzPct val="85000"/>
              <a:buFont typeface="Amasis MT Pro" panose="02040504050005020304" pitchFamily="18" charset="0"/>
              <a:buChar char="≈"/>
            </a:pPr>
            <a:r>
              <a:rPr lang="en-US" sz="2400" dirty="0">
                <a:solidFill>
                  <a:schemeClr val="bg1"/>
                </a:solidFill>
                <a:latin typeface="Amasis MT Pro" panose="02040504050005020304" pitchFamily="18" charset="0"/>
              </a:rPr>
              <a:t>make conclusions about human contribution at the process of sea-level rise</a:t>
            </a:r>
          </a:p>
        </p:txBody>
      </p:sp>
    </p:spTree>
    <p:extLst>
      <p:ext uri="{BB962C8B-B14F-4D97-AF65-F5344CB8AC3E}">
        <p14:creationId xmlns:p14="http://schemas.microsoft.com/office/powerpoint/2010/main" val="1955853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Magnifying glass showing decling performance">
            <a:extLst>
              <a:ext uri="{FF2B5EF4-FFF2-40B4-BE49-F238E27FC236}">
                <a16:creationId xmlns:a16="http://schemas.microsoft.com/office/drawing/2014/main" id="{60E1217B-ED4A-0B38-0001-A1657A260FA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7881" b="7881"/>
          <a:stretch/>
        </p:blipFill>
        <p:spPr>
          <a:xfrm>
            <a:off x="20" y="0"/>
            <a:ext cx="12191980" cy="6855480"/>
          </a:xfrm>
          <a:prstGeom prst="rect">
            <a:avLst/>
          </a:prstGeom>
          <a:solidFill>
            <a:schemeClr val="tx1">
              <a:alpha val="93000"/>
            </a:schemeClr>
          </a:solidFill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2494E41-5F6E-4532-B213-75372FB463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266" y="453878"/>
            <a:ext cx="4645083" cy="62403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80000"/>
              </a:lnSpc>
              <a:spcBef>
                <a:spcPts val="1000"/>
              </a:spcBef>
            </a:pPr>
            <a:r>
              <a:rPr lang="en-US" sz="3600" b="1" dirty="0">
                <a:solidFill>
                  <a:schemeClr val="bg1"/>
                </a:solidFill>
                <a:latin typeface="Amasis MT Pro Medium" panose="020B0604020202020204" pitchFamily="18" charset="0"/>
                <a:ea typeface="+mn-ea"/>
                <a:cs typeface="+mn-cs"/>
              </a:rPr>
              <a:t>Dataset OVERVIEW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FA0AC76-82EC-462F-95CB-1D40BC98FE12}"/>
              </a:ext>
            </a:extLst>
          </p:cNvPr>
          <p:cNvSpPr txBox="1"/>
          <p:nvPr/>
        </p:nvSpPr>
        <p:spPr>
          <a:xfrm>
            <a:off x="549448" y="2417114"/>
            <a:ext cx="5376701" cy="2855926"/>
          </a:xfrm>
          <a:prstGeom prst="rect">
            <a:avLst/>
          </a:prstGeom>
          <a:gradFill>
            <a:gsLst>
              <a:gs pos="0">
                <a:schemeClr val="accent1">
                  <a:alpha val="28000"/>
                  <a:lumMod val="72000"/>
                  <a:lumOff val="28000"/>
                </a:schemeClr>
              </a:gs>
              <a:gs pos="54000">
                <a:schemeClr val="accent5">
                  <a:alpha val="30000"/>
                </a:schemeClr>
              </a:gs>
              <a:gs pos="83000">
                <a:srgbClr val="006463">
                  <a:alpha val="14000"/>
                </a:srgbClr>
              </a:gs>
              <a:gs pos="100000">
                <a:schemeClr val="accent5">
                  <a:lumMod val="50000"/>
                  <a:alpha val="40000"/>
                </a:schemeClr>
              </a:gs>
            </a:gsLst>
            <a:lin ang="5400000" scaled="1"/>
          </a:gradFill>
        </p:spPr>
        <p:txBody>
          <a:bodyPr vert="horz" lIns="91440" tIns="45720" rIns="91440" bIns="45720" rtlCol="0">
            <a:noAutofit/>
          </a:bodyPr>
          <a:lstStyle/>
          <a:p>
            <a:pPr defTabSz="914400">
              <a:lnSpc>
                <a:spcPct val="130000"/>
              </a:lnSpc>
              <a:spcAft>
                <a:spcPts val="600"/>
              </a:spcAft>
              <a:buSzPct val="85000"/>
            </a:pPr>
            <a:r>
              <a:rPr lang="en-US" sz="2400" dirty="0">
                <a:solidFill>
                  <a:srgbClr val="FFFFFF"/>
                </a:solidFill>
                <a:latin typeface="Amasis MT Pro Medium" panose="02040604050005020304" pitchFamily="18" charset="0"/>
              </a:rPr>
              <a:t>Common info:</a:t>
            </a:r>
          </a:p>
          <a:p>
            <a:pPr marL="800100" lvl="1" indent="-342900">
              <a:lnSpc>
                <a:spcPct val="130000"/>
              </a:lnSpc>
              <a:spcAft>
                <a:spcPts val="600"/>
              </a:spcAft>
              <a:buSzPct val="85000"/>
              <a:buFont typeface="Amasis MT Pro" panose="02040504050005020304" pitchFamily="18" charset="0"/>
              <a:buChar char="≈"/>
            </a:pPr>
            <a:r>
              <a:rPr lang="en-US" sz="2400" dirty="0">
                <a:solidFill>
                  <a:srgbClr val="FFFFFF"/>
                </a:solidFill>
                <a:latin typeface="Amasis MT Pro" panose="02040504050005020304" pitchFamily="18" charset="0"/>
              </a:rPr>
              <a:t>Provider: “NASA GRACE”</a:t>
            </a:r>
          </a:p>
          <a:p>
            <a:pPr marL="800100" lvl="1" indent="-342900">
              <a:lnSpc>
                <a:spcPct val="130000"/>
              </a:lnSpc>
              <a:spcAft>
                <a:spcPts val="600"/>
              </a:spcAft>
              <a:buSzPct val="85000"/>
              <a:buFont typeface="Amasis MT Pro" panose="02040504050005020304" pitchFamily="18" charset="0"/>
              <a:buChar char="≈"/>
            </a:pPr>
            <a:r>
              <a:rPr lang="en-US" sz="2400" dirty="0">
                <a:solidFill>
                  <a:srgbClr val="FFFFFF"/>
                </a:solidFill>
                <a:latin typeface="Amasis MT Pro" panose="02040504050005020304" pitchFamily="18" charset="0"/>
              </a:rPr>
              <a:t>Type: Numerical</a:t>
            </a:r>
          </a:p>
          <a:p>
            <a:pPr marL="800100" lvl="1" indent="-342900">
              <a:lnSpc>
                <a:spcPct val="130000"/>
              </a:lnSpc>
              <a:spcAft>
                <a:spcPts val="600"/>
              </a:spcAft>
              <a:buSzPct val="85000"/>
              <a:buFont typeface="Amasis MT Pro" panose="02040504050005020304" pitchFamily="18" charset="0"/>
              <a:buChar char="≈"/>
            </a:pPr>
            <a:r>
              <a:rPr lang="en-US" sz="2400" dirty="0">
                <a:solidFill>
                  <a:srgbClr val="FFFFFF"/>
                </a:solidFill>
                <a:latin typeface="Amasis MT Pro" panose="02040504050005020304" pitchFamily="18" charset="0"/>
              </a:rPr>
              <a:t>Size: 264 entries</a:t>
            </a:r>
          </a:p>
          <a:p>
            <a:pPr marL="800100" lvl="1" indent="-342900">
              <a:lnSpc>
                <a:spcPct val="130000"/>
              </a:lnSpc>
              <a:spcAft>
                <a:spcPts val="600"/>
              </a:spcAft>
              <a:buSzPct val="85000"/>
              <a:buFont typeface="Amasis MT Pro" panose="02040504050005020304" pitchFamily="18" charset="0"/>
              <a:buChar char="≈"/>
            </a:pPr>
            <a:r>
              <a:rPr lang="en-US" sz="2400" dirty="0">
                <a:solidFill>
                  <a:srgbClr val="FFFFFF"/>
                </a:solidFill>
                <a:latin typeface="Amasis MT Pro" panose="02040504050005020304" pitchFamily="18" charset="0"/>
              </a:rPr>
              <a:t>Formatting: .csv</a:t>
            </a:r>
          </a:p>
          <a:p>
            <a:pPr marL="285750" indent="-285750" defTabSz="914400">
              <a:lnSpc>
                <a:spcPct val="130000"/>
              </a:lnSpc>
              <a:spcAft>
                <a:spcPts val="600"/>
              </a:spcAft>
              <a:buSzPct val="85000"/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FFFFFF"/>
              </a:solidFill>
              <a:latin typeface="Amasis MT Pro" panose="020405040500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7E5B5DF-89E1-49BC-B600-64DA9EC75DBD}"/>
              </a:ext>
            </a:extLst>
          </p:cNvPr>
          <p:cNvSpPr txBox="1"/>
          <p:nvPr/>
        </p:nvSpPr>
        <p:spPr>
          <a:xfrm>
            <a:off x="6091941" y="2417114"/>
            <a:ext cx="5703778" cy="2186496"/>
          </a:xfrm>
          <a:prstGeom prst="rect">
            <a:avLst/>
          </a:prstGeom>
          <a:gradFill>
            <a:gsLst>
              <a:gs pos="0">
                <a:schemeClr val="accent1">
                  <a:alpha val="28000"/>
                  <a:lumMod val="72000"/>
                  <a:lumOff val="28000"/>
                </a:schemeClr>
              </a:gs>
              <a:gs pos="54000">
                <a:schemeClr val="accent5">
                  <a:alpha val="30000"/>
                </a:schemeClr>
              </a:gs>
              <a:gs pos="83000">
                <a:srgbClr val="006463">
                  <a:alpha val="14000"/>
                </a:srgbClr>
              </a:gs>
              <a:gs pos="100000">
                <a:schemeClr val="accent5">
                  <a:lumMod val="50000"/>
                  <a:alpha val="40000"/>
                </a:schemeClr>
              </a:gs>
            </a:gsLst>
            <a:lin ang="5400000" scaled="1"/>
          </a:gradFill>
        </p:spPr>
        <p:txBody>
          <a:bodyPr wrap="square">
            <a:spAutoFit/>
          </a:bodyPr>
          <a:lstStyle/>
          <a:p>
            <a:pPr defTabSz="914400">
              <a:lnSpc>
                <a:spcPct val="130000"/>
              </a:lnSpc>
              <a:spcAft>
                <a:spcPts val="600"/>
              </a:spcAft>
              <a:buSzPct val="85000"/>
            </a:pPr>
            <a:r>
              <a:rPr lang="en-US" sz="2400" b="1" dirty="0">
                <a:solidFill>
                  <a:srgbClr val="FFFFFF"/>
                </a:solidFill>
                <a:latin typeface="Amasis MT Pro" panose="02040504050005020304" pitchFamily="18" charset="0"/>
              </a:rPr>
              <a:t>Target Variables</a:t>
            </a:r>
            <a:r>
              <a:rPr lang="en-US" sz="2400" dirty="0">
                <a:solidFill>
                  <a:srgbClr val="FFFFFF"/>
                </a:solidFill>
                <a:latin typeface="Amasis MT Pro" panose="02040504050005020304" pitchFamily="18" charset="0"/>
              </a:rPr>
              <a:t>: </a:t>
            </a:r>
          </a:p>
          <a:p>
            <a:pPr marL="800100" lvl="1" indent="-342900" defTabSz="914400">
              <a:lnSpc>
                <a:spcPct val="130000"/>
              </a:lnSpc>
              <a:spcAft>
                <a:spcPts val="600"/>
              </a:spcAft>
              <a:buSzPct val="85000"/>
              <a:buFont typeface="Amasis MT Pro" panose="02040504050005020304" pitchFamily="18" charset="0"/>
              <a:buChar char="≈"/>
            </a:pPr>
            <a:r>
              <a:rPr lang="en-US" sz="2400" dirty="0">
                <a:solidFill>
                  <a:srgbClr val="FFFFFF"/>
                </a:solidFill>
                <a:latin typeface="Amasis MT Pro" panose="02040504050005020304" pitchFamily="18" charset="0"/>
              </a:rPr>
              <a:t>“Sea level”, </a:t>
            </a:r>
          </a:p>
          <a:p>
            <a:pPr marL="800100" lvl="1" indent="-342900" defTabSz="914400">
              <a:lnSpc>
                <a:spcPct val="130000"/>
              </a:lnSpc>
              <a:spcAft>
                <a:spcPts val="600"/>
              </a:spcAft>
              <a:buSzPct val="85000"/>
              <a:buFont typeface="Amasis MT Pro" panose="02040504050005020304" pitchFamily="18" charset="0"/>
              <a:buChar char="≈"/>
            </a:pPr>
            <a:r>
              <a:rPr lang="en-US" sz="2400" dirty="0">
                <a:solidFill>
                  <a:srgbClr val="FFFFFF"/>
                </a:solidFill>
                <a:latin typeface="Amasis MT Pro" panose="02040504050005020304" pitchFamily="18" charset="0"/>
              </a:rPr>
              <a:t>“Air Temperature Anomaly”, </a:t>
            </a:r>
          </a:p>
          <a:p>
            <a:pPr marL="800100" lvl="1" indent="-342900" defTabSz="914400">
              <a:lnSpc>
                <a:spcPct val="130000"/>
              </a:lnSpc>
              <a:spcAft>
                <a:spcPts val="600"/>
              </a:spcAft>
              <a:buSzPct val="85000"/>
              <a:buFont typeface="Amasis MT Pro" panose="02040504050005020304" pitchFamily="18" charset="0"/>
              <a:buChar char="≈"/>
            </a:pPr>
            <a:r>
              <a:rPr lang="en-US" sz="2400" dirty="0">
                <a:solidFill>
                  <a:srgbClr val="FFFFFF"/>
                </a:solidFill>
                <a:latin typeface="Amasis MT Pro" panose="02040504050005020304" pitchFamily="18" charset="0"/>
              </a:rPr>
              <a:t>“CO2 emissions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B3A9EC3-3633-4596-9348-8A13CAD872B5}"/>
              </a:ext>
            </a:extLst>
          </p:cNvPr>
          <p:cNvSpPr txBox="1"/>
          <p:nvPr/>
        </p:nvSpPr>
        <p:spPr>
          <a:xfrm>
            <a:off x="1657213" y="1264952"/>
            <a:ext cx="8921188" cy="5336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4400">
              <a:lnSpc>
                <a:spcPct val="130000"/>
              </a:lnSpc>
              <a:spcAft>
                <a:spcPts val="600"/>
              </a:spcAft>
              <a:buSzPct val="85000"/>
            </a:pPr>
            <a:r>
              <a:rPr lang="en-US" sz="2400" dirty="0">
                <a:solidFill>
                  <a:srgbClr val="FFFFFF"/>
                </a:solidFill>
                <a:latin typeface="Amasis MT Pro Medium" panose="02040604050005020304" pitchFamily="18" charset="0"/>
              </a:rPr>
              <a:t>Name</a:t>
            </a:r>
            <a:r>
              <a:rPr lang="en-US" sz="2400" dirty="0">
                <a:solidFill>
                  <a:srgbClr val="FFFFFF"/>
                </a:solidFill>
                <a:latin typeface="Amasis MT Pro" panose="02040504050005020304" pitchFamily="18" charset="0"/>
              </a:rPr>
              <a:t>: “Sea level changes and contributing factors’ dynamics”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7998F33-FCE3-409D-AED8-D5F8314251E1}"/>
              </a:ext>
            </a:extLst>
          </p:cNvPr>
          <p:cNvSpPr txBox="1"/>
          <p:nvPr/>
        </p:nvSpPr>
        <p:spPr>
          <a:xfrm>
            <a:off x="539288" y="2417114"/>
            <a:ext cx="5376701" cy="2855926"/>
          </a:xfrm>
          <a:prstGeom prst="rect">
            <a:avLst/>
          </a:prstGeom>
          <a:gradFill>
            <a:gsLst>
              <a:gs pos="0">
                <a:schemeClr val="accent1">
                  <a:alpha val="28000"/>
                  <a:lumMod val="72000"/>
                  <a:lumOff val="28000"/>
                </a:schemeClr>
              </a:gs>
              <a:gs pos="54000">
                <a:schemeClr val="accent5">
                  <a:alpha val="30000"/>
                </a:schemeClr>
              </a:gs>
              <a:gs pos="83000">
                <a:srgbClr val="006463">
                  <a:alpha val="14000"/>
                </a:srgbClr>
              </a:gs>
              <a:gs pos="100000">
                <a:schemeClr val="accent5">
                  <a:lumMod val="50000"/>
                  <a:alpha val="40000"/>
                </a:schemeClr>
              </a:gs>
            </a:gsLst>
            <a:lin ang="5400000" scaled="1"/>
          </a:gradFill>
        </p:spPr>
        <p:txBody>
          <a:bodyPr vert="horz" lIns="91440" tIns="45720" rIns="91440" bIns="45720" rtlCol="0">
            <a:noAutofit/>
          </a:bodyPr>
          <a:lstStyle/>
          <a:p>
            <a:pPr defTabSz="914400">
              <a:lnSpc>
                <a:spcPct val="130000"/>
              </a:lnSpc>
              <a:spcAft>
                <a:spcPts val="600"/>
              </a:spcAft>
              <a:buSzPct val="85000"/>
            </a:pPr>
            <a:r>
              <a:rPr lang="en-US" sz="2400" dirty="0">
                <a:solidFill>
                  <a:srgbClr val="FFFFFF"/>
                </a:solidFill>
                <a:latin typeface="Amasis MT Pro Medium" panose="02040604050005020304" pitchFamily="18" charset="0"/>
              </a:rPr>
              <a:t>Common info:</a:t>
            </a:r>
          </a:p>
          <a:p>
            <a:pPr marL="800100" lvl="1" indent="-342900">
              <a:lnSpc>
                <a:spcPct val="130000"/>
              </a:lnSpc>
              <a:spcAft>
                <a:spcPts val="600"/>
              </a:spcAft>
              <a:buSzPct val="85000"/>
              <a:buFont typeface="Amasis MT Pro" panose="02040504050005020304" pitchFamily="18" charset="0"/>
              <a:buChar char="≈"/>
            </a:pPr>
            <a:r>
              <a:rPr lang="en-US" sz="2400" dirty="0">
                <a:solidFill>
                  <a:srgbClr val="FFFFFF"/>
                </a:solidFill>
                <a:latin typeface="Amasis MT Pro" panose="02040504050005020304" pitchFamily="18" charset="0"/>
              </a:rPr>
              <a:t>Provider: “NASA GRACE”</a:t>
            </a:r>
          </a:p>
          <a:p>
            <a:pPr marL="800100" lvl="1" indent="-342900">
              <a:lnSpc>
                <a:spcPct val="130000"/>
              </a:lnSpc>
              <a:spcAft>
                <a:spcPts val="600"/>
              </a:spcAft>
              <a:buSzPct val="85000"/>
              <a:buFont typeface="Amasis MT Pro" panose="02040504050005020304" pitchFamily="18" charset="0"/>
              <a:buChar char="≈"/>
            </a:pPr>
            <a:r>
              <a:rPr lang="en-US" sz="2400" dirty="0">
                <a:solidFill>
                  <a:srgbClr val="FFFFFF"/>
                </a:solidFill>
                <a:latin typeface="Amasis MT Pro" panose="02040504050005020304" pitchFamily="18" charset="0"/>
              </a:rPr>
              <a:t>Type: Numerical</a:t>
            </a:r>
          </a:p>
          <a:p>
            <a:pPr marL="800100" lvl="1" indent="-342900">
              <a:lnSpc>
                <a:spcPct val="130000"/>
              </a:lnSpc>
              <a:spcAft>
                <a:spcPts val="600"/>
              </a:spcAft>
              <a:buSzPct val="85000"/>
              <a:buFont typeface="Amasis MT Pro" panose="02040504050005020304" pitchFamily="18" charset="0"/>
              <a:buChar char="≈"/>
            </a:pPr>
            <a:r>
              <a:rPr lang="en-US" sz="2400" dirty="0">
                <a:solidFill>
                  <a:srgbClr val="FFFFFF"/>
                </a:solidFill>
                <a:latin typeface="Amasis MT Pro" panose="02040504050005020304" pitchFamily="18" charset="0"/>
              </a:rPr>
              <a:t>Size: 264 entries</a:t>
            </a:r>
          </a:p>
          <a:p>
            <a:pPr marL="800100" lvl="1" indent="-342900">
              <a:lnSpc>
                <a:spcPct val="130000"/>
              </a:lnSpc>
              <a:spcAft>
                <a:spcPts val="600"/>
              </a:spcAft>
              <a:buSzPct val="85000"/>
              <a:buFont typeface="Amasis MT Pro" panose="02040504050005020304" pitchFamily="18" charset="0"/>
              <a:buChar char="≈"/>
            </a:pPr>
            <a:r>
              <a:rPr lang="en-US" sz="2400" dirty="0">
                <a:solidFill>
                  <a:srgbClr val="FFFFFF"/>
                </a:solidFill>
                <a:latin typeface="Amasis MT Pro" panose="02040504050005020304" pitchFamily="18" charset="0"/>
              </a:rPr>
              <a:t>Formatting: .csv</a:t>
            </a:r>
          </a:p>
          <a:p>
            <a:pPr marL="285750" indent="-285750" defTabSz="914400">
              <a:lnSpc>
                <a:spcPct val="130000"/>
              </a:lnSpc>
              <a:spcAft>
                <a:spcPts val="600"/>
              </a:spcAft>
              <a:buSzPct val="85000"/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FFFFFF"/>
              </a:solidFill>
              <a:latin typeface="Amasis MT Pro" panose="020405040500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9016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Magnifying glass showing decling performance">
            <a:extLst>
              <a:ext uri="{FF2B5EF4-FFF2-40B4-BE49-F238E27FC236}">
                <a16:creationId xmlns:a16="http://schemas.microsoft.com/office/drawing/2014/main" id="{60E1217B-ED4A-0B38-0001-A1657A260FA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7881" b="7881"/>
          <a:stretch/>
        </p:blipFill>
        <p:spPr>
          <a:xfrm>
            <a:off x="0" y="2520"/>
            <a:ext cx="12191980" cy="6855480"/>
          </a:xfrm>
          <a:prstGeom prst="rect">
            <a:avLst/>
          </a:prstGeom>
          <a:solidFill>
            <a:schemeClr val="tx1">
              <a:alpha val="96000"/>
            </a:schemeClr>
          </a:solidFill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2494E41-5F6E-4532-B213-75372FB463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1839" y="344527"/>
            <a:ext cx="8646160" cy="80258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80000"/>
              </a:lnSpc>
              <a:spcBef>
                <a:spcPts val="1000"/>
              </a:spcBef>
            </a:pPr>
            <a:r>
              <a:rPr lang="en-US" sz="3600" b="1" dirty="0">
                <a:solidFill>
                  <a:schemeClr val="bg1"/>
                </a:solidFill>
                <a:latin typeface="Amasis MT Pro Medium" panose="020B0604020202020204" pitchFamily="18" charset="0"/>
                <a:ea typeface="+mn-ea"/>
                <a:cs typeface="+mn-cs"/>
              </a:rPr>
              <a:t>Dataset OVERVIEW: Target variables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DFCE0182-62E2-4A86-BFDB-F8BA382126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8514912"/>
              </p:ext>
            </p:extLst>
          </p:nvPr>
        </p:nvGraphicFramePr>
        <p:xfrm>
          <a:off x="2134668" y="1638908"/>
          <a:ext cx="8017309" cy="3370992"/>
        </p:xfrm>
        <a:graphic>
          <a:graphicData uri="http://schemas.openxmlformats.org/drawingml/2006/table">
            <a:tbl>
              <a:tblPr/>
              <a:tblGrid>
                <a:gridCol w="1135194">
                  <a:extLst>
                    <a:ext uri="{9D8B030D-6E8A-4147-A177-3AD203B41FA5}">
                      <a16:colId xmlns:a16="http://schemas.microsoft.com/office/drawing/2014/main" val="1488883446"/>
                    </a:ext>
                  </a:extLst>
                </a:gridCol>
                <a:gridCol w="1170669">
                  <a:extLst>
                    <a:ext uri="{9D8B030D-6E8A-4147-A177-3AD203B41FA5}">
                      <a16:colId xmlns:a16="http://schemas.microsoft.com/office/drawing/2014/main" val="2859168059"/>
                    </a:ext>
                  </a:extLst>
                </a:gridCol>
                <a:gridCol w="1259356">
                  <a:extLst>
                    <a:ext uri="{9D8B030D-6E8A-4147-A177-3AD203B41FA5}">
                      <a16:colId xmlns:a16="http://schemas.microsoft.com/office/drawing/2014/main" val="3921890972"/>
                    </a:ext>
                  </a:extLst>
                </a:gridCol>
                <a:gridCol w="1463336">
                  <a:extLst>
                    <a:ext uri="{9D8B030D-6E8A-4147-A177-3AD203B41FA5}">
                      <a16:colId xmlns:a16="http://schemas.microsoft.com/office/drawing/2014/main" val="2459990882"/>
                    </a:ext>
                  </a:extLst>
                </a:gridCol>
                <a:gridCol w="1463336">
                  <a:extLst>
                    <a:ext uri="{9D8B030D-6E8A-4147-A177-3AD203B41FA5}">
                      <a16:colId xmlns:a16="http://schemas.microsoft.com/office/drawing/2014/main" val="1338778805"/>
                    </a:ext>
                  </a:extLst>
                </a:gridCol>
                <a:gridCol w="1525418">
                  <a:extLst>
                    <a:ext uri="{9D8B030D-6E8A-4147-A177-3AD203B41FA5}">
                      <a16:colId xmlns:a16="http://schemas.microsoft.com/office/drawing/2014/main" val="4060468054"/>
                    </a:ext>
                  </a:extLst>
                </a:gridCol>
              </a:tblGrid>
              <a:tr h="355191">
                <a:tc>
                  <a:txBody>
                    <a:bodyPr/>
                    <a:lstStyle/>
                    <a:p>
                      <a:pPr algn="ctr" fontAlgn="ctr"/>
                      <a:r>
                        <a:rPr lang="ru-KZ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5321" marR="5321" marT="5321" marB="0" anchor="ctr">
                    <a:lnL w="12700" cap="flat" cmpd="sng" algn="ctr">
                      <a:solidFill>
                        <a:srgbClr val="F2F2F2"/>
                      </a:solidFill>
                      <a:prstDash val="lgDashDot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F2F2"/>
                      </a:solidFill>
                      <a:prstDash val="lgDashDot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Sea Level Change</a:t>
                      </a:r>
                    </a:p>
                  </a:txBody>
                  <a:tcPr marL="5321" marR="5321" marT="5321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F2F2"/>
                      </a:solidFill>
                      <a:prstDash val="lgDashDot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C9F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Air Temps</a:t>
                      </a:r>
                    </a:p>
                  </a:txBody>
                  <a:tcPr marL="5321" marR="5321" marT="5321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F2F2"/>
                      </a:solidFill>
                      <a:prstDash val="lgDashDot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C9F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Ocean Temps Anomaly</a:t>
                      </a:r>
                    </a:p>
                  </a:txBody>
                  <a:tcPr marL="5321" marR="5321" marT="5321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F2F2"/>
                      </a:solidFill>
                      <a:prstDash val="lgDashDot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C9F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CO2 emissions</a:t>
                      </a:r>
                    </a:p>
                  </a:txBody>
                  <a:tcPr marL="5321" marR="5321" marT="5321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F2F2"/>
                      </a:solidFill>
                      <a:prstDash val="lgDashDot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C9F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Year</a:t>
                      </a:r>
                    </a:p>
                  </a:txBody>
                  <a:tcPr marL="5321" marR="5321" marT="5321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F2F2"/>
                      </a:solidFill>
                      <a:prstDash val="lgDashDot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F2F2"/>
                      </a:solidFill>
                      <a:prstDash val="lgDashDot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C9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9883098"/>
                  </a:ext>
                </a:extLst>
              </a:tr>
              <a:tr h="26606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0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Length</a:t>
                      </a:r>
                    </a:p>
                  </a:txBody>
                  <a:tcPr marL="5321" marR="5321" marT="5321" marB="0" anchor="ctr">
                    <a:lnL w="12700" cap="flat" cmpd="sng" algn="ctr">
                      <a:solidFill>
                        <a:srgbClr val="F2F2F2"/>
                      </a:solidFill>
                      <a:prstDash val="lgDashDot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C9F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KZ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271</a:t>
                      </a:r>
                    </a:p>
                  </a:txBody>
                  <a:tcPr marL="5321" marR="5321" marT="5321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KZ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271</a:t>
                      </a:r>
                    </a:p>
                  </a:txBody>
                  <a:tcPr marL="5321" marR="5321" marT="5321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KZ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271</a:t>
                      </a:r>
                    </a:p>
                  </a:txBody>
                  <a:tcPr marL="5321" marR="5321" marT="5321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KZ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271</a:t>
                      </a:r>
                    </a:p>
                  </a:txBody>
                  <a:tcPr marL="5321" marR="5321" marT="5321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KZ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271</a:t>
                      </a:r>
                    </a:p>
                  </a:txBody>
                  <a:tcPr marL="5321" marR="5321" marT="5321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F2F2"/>
                      </a:solidFill>
                      <a:prstDash val="lgDashDot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7933318"/>
                  </a:ext>
                </a:extLst>
              </a:tr>
              <a:tr h="26606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0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Class </a:t>
                      </a:r>
                    </a:p>
                  </a:txBody>
                  <a:tcPr marL="5321" marR="5321" marT="5321" marB="0" anchor="ctr">
                    <a:lnL w="12700" cap="flat" cmpd="sng" algn="ctr">
                      <a:solidFill>
                        <a:srgbClr val="F2F2F2"/>
                      </a:solidFill>
                      <a:prstDash val="lgDashDot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C9F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float</a:t>
                      </a:r>
                    </a:p>
                  </a:txBody>
                  <a:tcPr marL="5321" marR="5321" marT="5321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float</a:t>
                      </a:r>
                    </a:p>
                  </a:txBody>
                  <a:tcPr marL="5321" marR="5321" marT="5321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float</a:t>
                      </a:r>
                    </a:p>
                  </a:txBody>
                  <a:tcPr marL="5321" marR="5321" marT="5321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float</a:t>
                      </a:r>
                    </a:p>
                  </a:txBody>
                  <a:tcPr marL="5321" marR="5321" marT="5321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integer</a:t>
                      </a:r>
                    </a:p>
                  </a:txBody>
                  <a:tcPr marL="5321" marR="5321" marT="5321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F2F2"/>
                      </a:solidFill>
                      <a:prstDash val="lgDashDot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6416531"/>
                  </a:ext>
                </a:extLst>
              </a:tr>
              <a:tr h="26606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0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Mode  </a:t>
                      </a:r>
                    </a:p>
                  </a:txBody>
                  <a:tcPr marL="5321" marR="5321" marT="5321" marB="0" anchor="ctr">
                    <a:lnL w="12700" cap="flat" cmpd="sng" algn="ctr">
                      <a:solidFill>
                        <a:srgbClr val="F2F2F2"/>
                      </a:solidFill>
                      <a:prstDash val="lgDashDot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C9F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numeric</a:t>
                      </a:r>
                    </a:p>
                  </a:txBody>
                  <a:tcPr marL="5321" marR="5321" marT="5321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numeric</a:t>
                      </a:r>
                    </a:p>
                  </a:txBody>
                  <a:tcPr marL="5321" marR="5321" marT="5321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numeric</a:t>
                      </a:r>
                    </a:p>
                  </a:txBody>
                  <a:tcPr marL="5321" marR="5321" marT="5321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numeric</a:t>
                      </a:r>
                    </a:p>
                  </a:txBody>
                  <a:tcPr marL="5321" marR="5321" marT="5321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numeric</a:t>
                      </a:r>
                    </a:p>
                  </a:txBody>
                  <a:tcPr marL="5321" marR="5321" marT="5321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F2F2"/>
                      </a:solidFill>
                      <a:prstDash val="lgDashDot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1568405"/>
                  </a:ext>
                </a:extLst>
              </a:tr>
              <a:tr h="26606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0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Min  </a:t>
                      </a:r>
                    </a:p>
                  </a:txBody>
                  <a:tcPr marL="5321" marR="5321" marT="5321" marB="0" anchor="ctr">
                    <a:lnL w="12700" cap="flat" cmpd="sng" algn="ctr">
                      <a:solidFill>
                        <a:srgbClr val="F2F2F2"/>
                      </a:solidFill>
                      <a:prstDash val="lgDashDot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C9F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KZ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-0.44</a:t>
                      </a:r>
                    </a:p>
                  </a:txBody>
                  <a:tcPr marL="5321" marR="5321" marT="5321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KZ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7.8</a:t>
                      </a:r>
                    </a:p>
                  </a:txBody>
                  <a:tcPr marL="5321" marR="5321" marT="5321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KZ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-5.94</a:t>
                      </a:r>
                    </a:p>
                  </a:txBody>
                  <a:tcPr marL="5321" marR="5321" marT="5321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1.4 tr.t.</a:t>
                      </a:r>
                    </a:p>
                  </a:txBody>
                  <a:tcPr marL="5321" marR="5321" marT="5321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KZ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1880</a:t>
                      </a:r>
                    </a:p>
                  </a:txBody>
                  <a:tcPr marL="5321" marR="5321" marT="5321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9641691"/>
                  </a:ext>
                </a:extLst>
              </a:tr>
              <a:tr h="26606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0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Max</a:t>
                      </a:r>
                    </a:p>
                  </a:txBody>
                  <a:tcPr marL="5321" marR="5321" marT="5321" marB="0" anchor="ctr">
                    <a:lnL w="12700" cap="flat" cmpd="sng" algn="ctr">
                      <a:solidFill>
                        <a:srgbClr val="F2F2F2"/>
                      </a:solidFill>
                      <a:prstDash val="lgDashDot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F2F2"/>
                      </a:solidFill>
                      <a:prstDash val="lgDashDotDot"/>
                      <a:round/>
                      <a:headEnd type="none" w="med" len="med"/>
                      <a:tailEnd type="none" w="med" len="med"/>
                    </a:lnB>
                    <a:solidFill>
                      <a:srgbClr val="ADC9F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KZ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5321" marR="5321" marT="5321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F2F2"/>
                      </a:solidFill>
                      <a:prstDash val="lgDashDotDot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KZ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9.9</a:t>
                      </a:r>
                    </a:p>
                  </a:txBody>
                  <a:tcPr marL="5321" marR="5321" marT="5321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F2F2"/>
                      </a:solidFill>
                      <a:prstDash val="lgDashDotDot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KZ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14.842</a:t>
                      </a:r>
                    </a:p>
                  </a:txBody>
                  <a:tcPr marL="5321" marR="5321" marT="5321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F2F2"/>
                      </a:solidFill>
                      <a:prstDash val="lgDashDotDot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1.5 tr.t.</a:t>
                      </a:r>
                    </a:p>
                  </a:txBody>
                  <a:tcPr marL="5321" marR="5321" marT="5321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F2F2"/>
                      </a:solidFill>
                      <a:prstDash val="lgDashDotDot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KZ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2015</a:t>
                      </a:r>
                    </a:p>
                  </a:txBody>
                  <a:tcPr marL="5321" marR="5321" marT="5321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F2F2"/>
                      </a:solidFill>
                      <a:prstDash val="lgDashDotDot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9062643"/>
                  </a:ext>
                </a:extLst>
              </a:tr>
              <a:tr h="355191">
                <a:tc>
                  <a:txBody>
                    <a:bodyPr/>
                    <a:lstStyle/>
                    <a:p>
                      <a:pPr algn="ctr" fontAlgn="ctr"/>
                      <a:r>
                        <a:rPr lang="ru-K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5321" marR="5321" marT="5321" marB="0" anchor="ctr">
                    <a:lnL w="12700" cap="flat" cmpd="sng" algn="ctr">
                      <a:solidFill>
                        <a:srgbClr val="F2F2F2"/>
                      </a:solidFill>
                      <a:prstDash val="lgDashDot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F2F2"/>
                      </a:solidFill>
                      <a:prstDash val="lgDashDot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CO2 in Air</a:t>
                      </a:r>
                    </a:p>
                  </a:txBody>
                  <a:tcPr marL="5321" marR="5321" marT="5321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F2F2"/>
                      </a:solidFill>
                      <a:prstDash val="lgDashDot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C9F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Urbanization</a:t>
                      </a:r>
                    </a:p>
                  </a:txBody>
                  <a:tcPr marL="5321" marR="5321" marT="5321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F2F2"/>
                      </a:solidFill>
                      <a:prstDash val="lgDashDot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C9F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Sea Ice Area</a:t>
                      </a:r>
                    </a:p>
                  </a:txBody>
                  <a:tcPr marL="5321" marR="5321" marT="5321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F2F2"/>
                      </a:solidFill>
                      <a:prstDash val="lgDashDot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C9F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Land Ice Mass</a:t>
                      </a:r>
                    </a:p>
                  </a:txBody>
                  <a:tcPr marL="5321" marR="5321" marT="5321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F2F2"/>
                      </a:solidFill>
                      <a:prstDash val="lgDashDot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C9F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Water Consumption</a:t>
                      </a:r>
                    </a:p>
                  </a:txBody>
                  <a:tcPr marL="5321" marR="5321" marT="5321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F2F2"/>
                      </a:solidFill>
                      <a:prstDash val="lgDashDot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F2F2"/>
                      </a:solidFill>
                      <a:prstDash val="lgDashDot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C9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8599749"/>
                  </a:ext>
                </a:extLst>
              </a:tr>
              <a:tr h="26606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0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Length</a:t>
                      </a:r>
                    </a:p>
                  </a:txBody>
                  <a:tcPr marL="5321" marR="5321" marT="5321" marB="0" anchor="ctr">
                    <a:lnL w="12700" cap="flat" cmpd="sng" algn="ctr">
                      <a:solidFill>
                        <a:srgbClr val="F2F2F2"/>
                      </a:solidFill>
                      <a:prstDash val="lgDashDot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C9F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KZ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271</a:t>
                      </a:r>
                    </a:p>
                  </a:txBody>
                  <a:tcPr marL="5321" marR="5321" marT="5321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KZ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271</a:t>
                      </a:r>
                    </a:p>
                  </a:txBody>
                  <a:tcPr marL="5321" marR="5321" marT="5321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KZ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271</a:t>
                      </a:r>
                    </a:p>
                  </a:txBody>
                  <a:tcPr marL="5321" marR="5321" marT="5321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KZ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271</a:t>
                      </a:r>
                    </a:p>
                  </a:txBody>
                  <a:tcPr marL="5321" marR="5321" marT="5321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KZ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271</a:t>
                      </a:r>
                    </a:p>
                  </a:txBody>
                  <a:tcPr marL="5321" marR="5321" marT="5321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F2F2"/>
                      </a:solidFill>
                      <a:prstDash val="lgDashDot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7975828"/>
                  </a:ext>
                </a:extLst>
              </a:tr>
              <a:tr h="26606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0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Class </a:t>
                      </a:r>
                    </a:p>
                  </a:txBody>
                  <a:tcPr marL="5321" marR="5321" marT="5321" marB="0" anchor="ctr">
                    <a:lnL w="12700" cap="flat" cmpd="sng" algn="ctr">
                      <a:solidFill>
                        <a:srgbClr val="F2F2F2"/>
                      </a:solidFill>
                      <a:prstDash val="lgDashDot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C9F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float</a:t>
                      </a:r>
                    </a:p>
                  </a:txBody>
                  <a:tcPr marL="5321" marR="5321" marT="5321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float</a:t>
                      </a:r>
                    </a:p>
                  </a:txBody>
                  <a:tcPr marL="5321" marR="5321" marT="5321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float</a:t>
                      </a:r>
                    </a:p>
                  </a:txBody>
                  <a:tcPr marL="5321" marR="5321" marT="5321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float</a:t>
                      </a:r>
                    </a:p>
                  </a:txBody>
                  <a:tcPr marL="5321" marR="5321" marT="5321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float</a:t>
                      </a:r>
                    </a:p>
                  </a:txBody>
                  <a:tcPr marL="5321" marR="5321" marT="5321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2496694"/>
                  </a:ext>
                </a:extLst>
              </a:tr>
              <a:tr h="26606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0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Mode  </a:t>
                      </a:r>
                    </a:p>
                  </a:txBody>
                  <a:tcPr marL="5321" marR="5321" marT="5321" marB="0" anchor="ctr">
                    <a:lnL w="12700" cap="flat" cmpd="sng" algn="ctr">
                      <a:solidFill>
                        <a:srgbClr val="F2F2F2"/>
                      </a:solidFill>
                      <a:prstDash val="lgDashDot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C9F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numeric</a:t>
                      </a:r>
                    </a:p>
                  </a:txBody>
                  <a:tcPr marL="5321" marR="5321" marT="5321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numeric</a:t>
                      </a:r>
                    </a:p>
                  </a:txBody>
                  <a:tcPr marL="5321" marR="5321" marT="5321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numeric</a:t>
                      </a:r>
                    </a:p>
                  </a:txBody>
                  <a:tcPr marL="5321" marR="5321" marT="5321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numeric</a:t>
                      </a:r>
                    </a:p>
                  </a:txBody>
                  <a:tcPr marL="5321" marR="5321" marT="5321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numeric</a:t>
                      </a:r>
                    </a:p>
                  </a:txBody>
                  <a:tcPr marL="5321" marR="5321" marT="5321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F2F2"/>
                      </a:solidFill>
                      <a:prstDash val="lgDashDot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5348930"/>
                  </a:ext>
                </a:extLst>
              </a:tr>
              <a:tr h="26606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0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Min  </a:t>
                      </a:r>
                    </a:p>
                  </a:txBody>
                  <a:tcPr marL="5321" marR="5321" marT="5321" marB="0" anchor="ctr">
                    <a:lnL w="12700" cap="flat" cmpd="sng" algn="ctr">
                      <a:solidFill>
                        <a:srgbClr val="F2F2F2"/>
                      </a:solidFill>
                      <a:prstDash val="lgDashDot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C9F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KZ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336.9</a:t>
                      </a:r>
                    </a:p>
                  </a:txBody>
                  <a:tcPr marL="5321" marR="5321" marT="5321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KZ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11.9</a:t>
                      </a:r>
                    </a:p>
                  </a:txBody>
                  <a:tcPr marL="5321" marR="5321" marT="5321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KZ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10.99</a:t>
                      </a:r>
                    </a:p>
                  </a:txBody>
                  <a:tcPr marL="5321" marR="5321" marT="5321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KZ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-151.9</a:t>
                      </a:r>
                    </a:p>
                  </a:txBody>
                  <a:tcPr marL="5321" marR="5321" marT="5321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KZ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6.5</a:t>
                      </a:r>
                    </a:p>
                  </a:txBody>
                  <a:tcPr marL="5321" marR="5321" marT="5321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8494378"/>
                  </a:ext>
                </a:extLst>
              </a:tr>
              <a:tr h="26606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0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Max</a:t>
                      </a:r>
                    </a:p>
                  </a:txBody>
                  <a:tcPr marL="5321" marR="5321" marT="5321" marB="0" anchor="ctr">
                    <a:lnL w="12700" cap="flat" cmpd="sng" algn="ctr">
                      <a:solidFill>
                        <a:srgbClr val="F2F2F2"/>
                      </a:solidFill>
                      <a:prstDash val="lgDashDot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F2F2"/>
                      </a:solidFill>
                      <a:prstDash val="lgDashDotDot"/>
                      <a:round/>
                      <a:headEnd type="none" w="med" len="med"/>
                      <a:tailEnd type="none" w="med" len="med"/>
                    </a:lnB>
                    <a:solidFill>
                      <a:srgbClr val="ADC9F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KZ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399.6</a:t>
                      </a:r>
                    </a:p>
                  </a:txBody>
                  <a:tcPr marL="5321" marR="5321" marT="5321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F2F2"/>
                      </a:solidFill>
                      <a:prstDash val="lgDashDotDot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KZ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59.9</a:t>
                      </a:r>
                    </a:p>
                  </a:txBody>
                  <a:tcPr marL="5321" marR="5321" marT="5321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F2F2"/>
                      </a:solidFill>
                      <a:prstDash val="lgDashDotDot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KZ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12.98</a:t>
                      </a:r>
                    </a:p>
                  </a:txBody>
                  <a:tcPr marL="5321" marR="5321" marT="5321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F2F2"/>
                      </a:solidFill>
                      <a:prstDash val="lgDashDotDot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KZ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-5467.5</a:t>
                      </a:r>
                    </a:p>
                  </a:txBody>
                  <a:tcPr marL="5321" marR="5321" marT="5321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F2F2"/>
                      </a:solidFill>
                      <a:prstDash val="lgDashDotDot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KZ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40.7</a:t>
                      </a:r>
                    </a:p>
                  </a:txBody>
                  <a:tcPr marL="5321" marR="5321" marT="5321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F2F2"/>
                      </a:solidFill>
                      <a:prstDash val="lgDashDotDot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3245018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CA6CC3C6-EF7F-491B-8313-26A8A8D5DF92}"/>
              </a:ext>
            </a:extLst>
          </p:cNvPr>
          <p:cNvSpPr txBox="1"/>
          <p:nvPr/>
        </p:nvSpPr>
        <p:spPr>
          <a:xfrm>
            <a:off x="1411171" y="5547244"/>
            <a:ext cx="9369658" cy="770892"/>
          </a:xfrm>
          <a:prstGeom prst="rect">
            <a:avLst/>
          </a:prstGeom>
          <a:gradFill>
            <a:gsLst>
              <a:gs pos="0">
                <a:schemeClr val="accent1">
                  <a:alpha val="28000"/>
                  <a:lumMod val="72000"/>
                  <a:lumOff val="28000"/>
                </a:schemeClr>
              </a:gs>
              <a:gs pos="54000">
                <a:schemeClr val="accent5">
                  <a:alpha val="30000"/>
                </a:schemeClr>
              </a:gs>
              <a:gs pos="83000">
                <a:srgbClr val="006463">
                  <a:alpha val="14000"/>
                </a:srgbClr>
              </a:gs>
              <a:gs pos="100000">
                <a:schemeClr val="accent5">
                  <a:lumMod val="50000"/>
                  <a:alpha val="40000"/>
                </a:schemeClr>
              </a:gs>
            </a:gsLst>
            <a:lin ang="5400000" scaled="1"/>
          </a:gradFill>
        </p:spPr>
        <p:txBody>
          <a:bodyPr vert="horz" lIns="91440" tIns="45720" rIns="91440" bIns="45720" rtlCol="0">
            <a:noAutofit/>
          </a:bodyPr>
          <a:lstStyle/>
          <a:p>
            <a:pPr algn="ctr">
              <a:lnSpc>
                <a:spcPct val="80000"/>
              </a:lnSpc>
              <a:spcBef>
                <a:spcPts val="1000"/>
              </a:spcBef>
            </a:pPr>
            <a:r>
              <a:rPr lang="en-US" sz="2400" dirty="0">
                <a:solidFill>
                  <a:schemeClr val="bg1"/>
                </a:solidFill>
                <a:latin typeface="Amasis MT Pro" panose="02040504050005020304" pitchFamily="18" charset="0"/>
              </a:rPr>
              <a:t>It is expected to detect (confirm) the presence of an association among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lang="en-US" sz="2400" dirty="0">
                <a:solidFill>
                  <a:schemeClr val="bg1"/>
                </a:solidFill>
                <a:latin typeface="Amasis MT Pro" panose="02040504050005020304" pitchFamily="18" charset="0"/>
              </a:rPr>
              <a:t>target attributes</a:t>
            </a:r>
            <a:endParaRPr lang="ru-KZ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2176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64200513-C7D1-4F4B-8ECF-91C643DA3B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35" r="34997"/>
          <a:stretch/>
        </p:blipFill>
        <p:spPr bwMode="auto">
          <a:xfrm>
            <a:off x="0" y="10"/>
            <a:ext cx="456184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EBD40EB-BD66-4800-8108-8803A0111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101" y="2701211"/>
            <a:ext cx="3738419" cy="145557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80000"/>
              </a:lnSpc>
              <a:spcBef>
                <a:spcPts val="1000"/>
              </a:spcBef>
            </a:pPr>
            <a:r>
              <a:rPr lang="en-US" sz="3600" b="1" dirty="0">
                <a:solidFill>
                  <a:schemeClr val="bg1"/>
                </a:solidFill>
                <a:latin typeface="Amasis MT Pro Medium" panose="020B0604020202020204" pitchFamily="18" charset="0"/>
                <a:ea typeface="+mn-ea"/>
                <a:cs typeface="+mn-cs"/>
              </a:rPr>
              <a:t>Sea level change: 1850 to nowadays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8C74099-BE34-481E-8235-6C46E8530DCB}"/>
              </a:ext>
            </a:extLst>
          </p:cNvPr>
          <p:cNvSpPr txBox="1"/>
          <p:nvPr/>
        </p:nvSpPr>
        <p:spPr>
          <a:xfrm>
            <a:off x="5564048" y="4837985"/>
            <a:ext cx="5703778" cy="525978"/>
          </a:xfrm>
          <a:prstGeom prst="rect">
            <a:avLst/>
          </a:prstGeom>
          <a:gradFill>
            <a:gsLst>
              <a:gs pos="0">
                <a:schemeClr val="accent1">
                  <a:alpha val="28000"/>
                  <a:lumMod val="72000"/>
                  <a:lumOff val="28000"/>
                </a:schemeClr>
              </a:gs>
              <a:gs pos="54000">
                <a:schemeClr val="accent5">
                  <a:alpha val="30000"/>
                </a:schemeClr>
              </a:gs>
              <a:gs pos="83000">
                <a:srgbClr val="006463">
                  <a:alpha val="14000"/>
                </a:srgbClr>
              </a:gs>
              <a:gs pos="100000">
                <a:schemeClr val="accent5">
                  <a:lumMod val="50000"/>
                  <a:alpha val="40000"/>
                </a:schemeClr>
              </a:gs>
            </a:gsLst>
            <a:lin ang="5400000" scaled="1"/>
          </a:gradFill>
        </p:spPr>
        <p:txBody>
          <a:bodyPr wrap="square">
            <a:spAutoFit/>
          </a:bodyPr>
          <a:lstStyle/>
          <a:p>
            <a:pPr defTabSz="914400">
              <a:lnSpc>
                <a:spcPct val="130000"/>
              </a:lnSpc>
              <a:spcAft>
                <a:spcPts val="600"/>
              </a:spcAft>
              <a:buSzPct val="85000"/>
            </a:pPr>
            <a:r>
              <a:rPr lang="en-US" sz="2400" b="1" dirty="0">
                <a:solidFill>
                  <a:srgbClr val="FFFFFF"/>
                </a:solidFill>
                <a:latin typeface="Amasis MT Pro" panose="02040504050005020304" pitchFamily="18" charset="0"/>
              </a:rPr>
              <a:t>Green line – data from NOAA</a:t>
            </a:r>
            <a:endParaRPr lang="en-US" sz="2400" dirty="0">
              <a:solidFill>
                <a:srgbClr val="FFFFFF"/>
              </a:solidFill>
              <a:latin typeface="Amasis MT Pro" panose="02040504050005020304" pitchFamily="18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E30BB4E-D85D-47EC-978F-BB5A76D95BA5}"/>
              </a:ext>
            </a:extLst>
          </p:cNvPr>
          <p:cNvSpPr txBox="1"/>
          <p:nvPr/>
        </p:nvSpPr>
        <p:spPr>
          <a:xfrm>
            <a:off x="5564048" y="5711269"/>
            <a:ext cx="5703778" cy="525978"/>
          </a:xfrm>
          <a:prstGeom prst="rect">
            <a:avLst/>
          </a:prstGeom>
          <a:gradFill>
            <a:gsLst>
              <a:gs pos="0">
                <a:schemeClr val="accent1">
                  <a:alpha val="28000"/>
                  <a:lumMod val="72000"/>
                  <a:lumOff val="28000"/>
                </a:schemeClr>
              </a:gs>
              <a:gs pos="54000">
                <a:schemeClr val="accent5">
                  <a:alpha val="30000"/>
                </a:schemeClr>
              </a:gs>
              <a:gs pos="83000">
                <a:srgbClr val="006463">
                  <a:alpha val="14000"/>
                </a:srgbClr>
              </a:gs>
              <a:gs pos="100000">
                <a:schemeClr val="accent5">
                  <a:lumMod val="50000"/>
                  <a:alpha val="40000"/>
                </a:schemeClr>
              </a:gs>
            </a:gsLst>
            <a:lin ang="5400000" scaled="1"/>
          </a:gradFill>
        </p:spPr>
        <p:txBody>
          <a:bodyPr wrap="square">
            <a:spAutoFit/>
          </a:bodyPr>
          <a:lstStyle/>
          <a:p>
            <a:pPr defTabSz="914400">
              <a:lnSpc>
                <a:spcPct val="130000"/>
              </a:lnSpc>
              <a:spcAft>
                <a:spcPts val="600"/>
              </a:spcAft>
              <a:buSzPct val="85000"/>
            </a:pPr>
            <a:r>
              <a:rPr lang="en-US" sz="2400" b="1" dirty="0">
                <a:solidFill>
                  <a:srgbClr val="FFFFFF"/>
                </a:solidFill>
                <a:latin typeface="Amasis MT Pro" panose="02040504050005020304" pitchFamily="18" charset="0"/>
              </a:rPr>
              <a:t>Red line – data from CSIRO</a:t>
            </a:r>
            <a:endParaRPr lang="en-US" sz="2400" dirty="0">
              <a:solidFill>
                <a:srgbClr val="FFFFFF"/>
              </a:solidFill>
              <a:latin typeface="Amasis MT Pro" panose="02040504050005020304" pitchFamily="18" charset="0"/>
            </a:endParaRPr>
          </a:p>
        </p:txBody>
      </p:sp>
      <p:pic>
        <p:nvPicPr>
          <p:cNvPr id="10" name="Picture 9" descr="Sea level change graph&#10;">
            <a:extLst>
              <a:ext uri="{FF2B5EF4-FFF2-40B4-BE49-F238E27FC236}">
                <a16:creationId xmlns:a16="http://schemas.microsoft.com/office/drawing/2014/main" id="{8436C107-32DF-40BC-8E9F-CC0F5155EA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9728" y="516360"/>
            <a:ext cx="6220954" cy="4321626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56625C6-46AF-4DFE-8C37-883F9A1D6792}"/>
              </a:ext>
            </a:extLst>
          </p:cNvPr>
          <p:cNvCxnSpPr/>
          <p:nvPr/>
        </p:nvCxnSpPr>
        <p:spPr>
          <a:xfrm flipV="1">
            <a:off x="5495830" y="540333"/>
            <a:ext cx="0" cy="3788445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EC07A6E-3425-4E9C-9979-2680AF682B73}"/>
              </a:ext>
            </a:extLst>
          </p:cNvPr>
          <p:cNvCxnSpPr>
            <a:cxnSpLocks/>
          </p:cNvCxnSpPr>
          <p:nvPr/>
        </p:nvCxnSpPr>
        <p:spPr>
          <a:xfrm flipV="1">
            <a:off x="5486400" y="4328778"/>
            <a:ext cx="6115792" cy="1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BBC6D1A-8551-42A6-952F-88EC22B90F1B}"/>
              </a:ext>
            </a:extLst>
          </p:cNvPr>
          <p:cNvSpPr txBox="1"/>
          <p:nvPr/>
        </p:nvSpPr>
        <p:spPr>
          <a:xfrm>
            <a:off x="4757776" y="3810802"/>
            <a:ext cx="766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0 см</a:t>
            </a:r>
            <a:endParaRPr lang="ru-KZ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67F120F-7174-47F6-86EC-688446AFD684}"/>
              </a:ext>
            </a:extLst>
          </p:cNvPr>
          <p:cNvSpPr txBox="1"/>
          <p:nvPr/>
        </p:nvSpPr>
        <p:spPr>
          <a:xfrm>
            <a:off x="4736944" y="679576"/>
            <a:ext cx="766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25</a:t>
            </a:r>
            <a:r>
              <a:rPr lang="ru-RU" dirty="0">
                <a:solidFill>
                  <a:schemeClr val="bg1"/>
                </a:solidFill>
              </a:rPr>
              <a:t> см</a:t>
            </a:r>
            <a:endParaRPr lang="ru-KZ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EB29872-D996-4E58-BD38-FF4E6A04281C}"/>
              </a:ext>
            </a:extLst>
          </p:cNvPr>
          <p:cNvSpPr txBox="1"/>
          <p:nvPr/>
        </p:nvSpPr>
        <p:spPr>
          <a:xfrm>
            <a:off x="5334000" y="4457641"/>
            <a:ext cx="766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1850</a:t>
            </a:r>
            <a:endParaRPr lang="ru-KZ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8D85D8E-1C37-47E6-AA9C-AE9814E85FC4}"/>
              </a:ext>
            </a:extLst>
          </p:cNvPr>
          <p:cNvSpPr txBox="1"/>
          <p:nvPr/>
        </p:nvSpPr>
        <p:spPr>
          <a:xfrm>
            <a:off x="10884578" y="4457641"/>
            <a:ext cx="766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2015</a:t>
            </a:r>
            <a:endParaRPr lang="ru-KZ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4311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BD40EB-BD66-4800-8108-8803A0111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101" y="2701211"/>
            <a:ext cx="3738419" cy="145557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80000"/>
              </a:lnSpc>
              <a:spcBef>
                <a:spcPts val="1000"/>
              </a:spcBef>
            </a:pPr>
            <a:r>
              <a:rPr lang="en-US" sz="3600" b="1" dirty="0">
                <a:solidFill>
                  <a:schemeClr val="bg1"/>
                </a:solidFill>
                <a:latin typeface="Amasis MT Pro Medium" panose="020B0604020202020204" pitchFamily="18" charset="0"/>
                <a:ea typeface="+mn-ea"/>
                <a:cs typeface="+mn-cs"/>
              </a:rPr>
              <a:t>Sea level change: 1850 to nowadays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E30BB4E-D85D-47EC-978F-BB5A76D95BA5}"/>
              </a:ext>
            </a:extLst>
          </p:cNvPr>
          <p:cNvSpPr txBox="1"/>
          <p:nvPr/>
        </p:nvSpPr>
        <p:spPr>
          <a:xfrm>
            <a:off x="5564048" y="5187013"/>
            <a:ext cx="5703778" cy="1486241"/>
          </a:xfrm>
          <a:prstGeom prst="rect">
            <a:avLst/>
          </a:prstGeom>
          <a:gradFill>
            <a:gsLst>
              <a:gs pos="0">
                <a:srgbClr val="FFC000">
                  <a:alpha val="40000"/>
                </a:srgbClr>
              </a:gs>
              <a:gs pos="54000">
                <a:srgbClr val="FFC000">
                  <a:alpha val="30000"/>
                </a:srgbClr>
              </a:gs>
              <a:gs pos="83000">
                <a:schemeClr val="accent2">
                  <a:alpha val="30000"/>
                </a:schemeClr>
              </a:gs>
              <a:gs pos="100000">
                <a:srgbClr val="C00000">
                  <a:alpha val="30000"/>
                </a:srgbClr>
              </a:gs>
            </a:gsLst>
            <a:lin ang="5400000" scaled="1"/>
          </a:gradFill>
        </p:spPr>
        <p:txBody>
          <a:bodyPr wrap="square">
            <a:spAutoFit/>
          </a:bodyPr>
          <a:lstStyle/>
          <a:p>
            <a:pPr defTabSz="914400">
              <a:lnSpc>
                <a:spcPct val="130000"/>
              </a:lnSpc>
              <a:spcAft>
                <a:spcPts val="600"/>
              </a:spcAft>
              <a:buSzPct val="85000"/>
            </a:pPr>
            <a:r>
              <a:rPr lang="en-US" sz="2400" b="1" dirty="0">
                <a:solidFill>
                  <a:srgbClr val="FFFFFF"/>
                </a:solidFill>
                <a:latin typeface="Amasis MT Pro" panose="02040504050005020304" pitchFamily="18" charset="0"/>
              </a:rPr>
              <a:t>Blue area – possible temperature spread due to inaccurate measurements</a:t>
            </a:r>
            <a:endParaRPr lang="en-US" sz="2400" dirty="0">
              <a:solidFill>
                <a:srgbClr val="FFFFFF"/>
              </a:solidFill>
              <a:latin typeface="Amasis MT Pro" panose="02040504050005020304" pitchFamily="18" charset="0"/>
            </a:endParaRP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CBBCB8FE-6AF5-4750-B128-E02BC38E53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84"/>
          <a:stretch/>
        </p:blipFill>
        <p:spPr bwMode="auto">
          <a:xfrm>
            <a:off x="0" y="0"/>
            <a:ext cx="4287520" cy="6851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8E5D5595-D7B8-4389-86E7-AB3546BAFD32}"/>
              </a:ext>
            </a:extLst>
          </p:cNvPr>
          <p:cNvSpPr txBox="1">
            <a:spLocks/>
          </p:cNvSpPr>
          <p:nvPr/>
        </p:nvSpPr>
        <p:spPr>
          <a:xfrm>
            <a:off x="274550" y="2706114"/>
            <a:ext cx="3738419" cy="145557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80000"/>
              </a:lnSpc>
              <a:spcBef>
                <a:spcPts val="1000"/>
              </a:spcBef>
            </a:pPr>
            <a:r>
              <a:rPr lang="en-US" sz="3600" b="1" dirty="0">
                <a:solidFill>
                  <a:schemeClr val="bg1"/>
                </a:solidFill>
                <a:latin typeface="Amasis MT Pro Medium" panose="020B0604020202020204" pitchFamily="18" charset="0"/>
                <a:ea typeface="+mn-ea"/>
                <a:cs typeface="+mn-cs"/>
              </a:rPr>
              <a:t>Temperature change: 1880 to nowadays</a:t>
            </a:r>
          </a:p>
        </p:txBody>
      </p:sp>
      <p:pic>
        <p:nvPicPr>
          <p:cNvPr id="7" name="Picture 6" descr="A blue and green line graph&#10;&#10;Description automatically generated">
            <a:extLst>
              <a:ext uri="{FF2B5EF4-FFF2-40B4-BE49-F238E27FC236}">
                <a16:creationId xmlns:a16="http://schemas.microsoft.com/office/drawing/2014/main" id="{6BD31EEB-99F4-4838-859F-B4355EC205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2448" y="-17396"/>
            <a:ext cx="6380451" cy="468172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CDEC951-25D7-4FD4-B8D9-CDDED8DF5913}"/>
              </a:ext>
            </a:extLst>
          </p:cNvPr>
          <p:cNvSpPr txBox="1"/>
          <p:nvPr/>
        </p:nvSpPr>
        <p:spPr>
          <a:xfrm>
            <a:off x="5564048" y="4459689"/>
            <a:ext cx="5703778" cy="525978"/>
          </a:xfrm>
          <a:prstGeom prst="rect">
            <a:avLst/>
          </a:prstGeom>
          <a:gradFill>
            <a:gsLst>
              <a:gs pos="0">
                <a:srgbClr val="FFC000">
                  <a:alpha val="40000"/>
                </a:srgbClr>
              </a:gs>
              <a:gs pos="54000">
                <a:srgbClr val="FFC000">
                  <a:alpha val="30000"/>
                </a:srgbClr>
              </a:gs>
              <a:gs pos="83000">
                <a:schemeClr val="accent2">
                  <a:alpha val="30000"/>
                </a:schemeClr>
              </a:gs>
              <a:gs pos="100000">
                <a:srgbClr val="C00000">
                  <a:alpha val="30000"/>
                </a:srgbClr>
              </a:gs>
            </a:gsLst>
            <a:lin ang="5400000" scaled="1"/>
          </a:gradFill>
        </p:spPr>
        <p:txBody>
          <a:bodyPr wrap="square">
            <a:spAutoFit/>
          </a:bodyPr>
          <a:lstStyle/>
          <a:p>
            <a:pPr defTabSz="914400">
              <a:lnSpc>
                <a:spcPct val="130000"/>
              </a:lnSpc>
              <a:spcAft>
                <a:spcPts val="600"/>
              </a:spcAft>
              <a:buSzPct val="85000"/>
            </a:pPr>
            <a:r>
              <a:rPr lang="en-US" sz="2400" b="1" dirty="0">
                <a:solidFill>
                  <a:srgbClr val="FFFFFF"/>
                </a:solidFill>
                <a:latin typeface="Amasis MT Pro" panose="02040504050005020304" pitchFamily="18" charset="0"/>
              </a:rPr>
              <a:t>Green line – temperature change</a:t>
            </a:r>
            <a:endParaRPr lang="en-US" sz="2400" dirty="0">
              <a:solidFill>
                <a:srgbClr val="FFFFFF"/>
              </a:solidFill>
              <a:latin typeface="Amasis MT Pro" panose="02040504050005020304" pitchFamily="18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C728E9A-B4B0-4AE1-B29B-6B6CE8BB69E3}"/>
              </a:ext>
            </a:extLst>
          </p:cNvPr>
          <p:cNvCxnSpPr/>
          <p:nvPr/>
        </p:nvCxnSpPr>
        <p:spPr>
          <a:xfrm flipV="1">
            <a:off x="5536537" y="158531"/>
            <a:ext cx="0" cy="3788445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3A089D8-DC2A-4653-BEB4-F251DA7028AD}"/>
              </a:ext>
            </a:extLst>
          </p:cNvPr>
          <p:cNvCxnSpPr>
            <a:cxnSpLocks/>
          </p:cNvCxnSpPr>
          <p:nvPr/>
        </p:nvCxnSpPr>
        <p:spPr>
          <a:xfrm flipV="1">
            <a:off x="5527107" y="3946976"/>
            <a:ext cx="6115792" cy="1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678DEBF-28A0-4204-B0D2-7CE7DF7E5D59}"/>
              </a:ext>
            </a:extLst>
          </p:cNvPr>
          <p:cNvSpPr txBox="1"/>
          <p:nvPr/>
        </p:nvSpPr>
        <p:spPr>
          <a:xfrm>
            <a:off x="4667425" y="3428824"/>
            <a:ext cx="766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2.5 ℃</a:t>
            </a:r>
            <a:endParaRPr lang="ru-KZ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D2488F-0BC2-479C-8639-ADE1BF9D07B3}"/>
              </a:ext>
            </a:extLst>
          </p:cNvPr>
          <p:cNvSpPr txBox="1"/>
          <p:nvPr/>
        </p:nvSpPr>
        <p:spPr>
          <a:xfrm>
            <a:off x="5329504" y="3976054"/>
            <a:ext cx="766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1880</a:t>
            </a:r>
            <a:endParaRPr lang="ru-KZ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D1CBE15-6DA8-41E8-9CC6-DEAF0F328911}"/>
              </a:ext>
            </a:extLst>
          </p:cNvPr>
          <p:cNvSpPr txBox="1"/>
          <p:nvPr/>
        </p:nvSpPr>
        <p:spPr>
          <a:xfrm>
            <a:off x="11150954" y="4018667"/>
            <a:ext cx="766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2014</a:t>
            </a:r>
            <a:endParaRPr lang="ru-KZ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9EC9E3D-67D3-4029-857B-4F8D3F5B74FA}"/>
              </a:ext>
            </a:extLst>
          </p:cNvPr>
          <p:cNvSpPr txBox="1"/>
          <p:nvPr/>
        </p:nvSpPr>
        <p:spPr>
          <a:xfrm>
            <a:off x="4561609" y="277192"/>
            <a:ext cx="849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12.5 ℃</a:t>
            </a:r>
            <a:endParaRPr lang="ru-KZ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2121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F5C779D0-6F91-4CE4-BF21-79FE5BC02C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0691"/>
          <a:stretch/>
        </p:blipFill>
        <p:spPr>
          <a:xfrm>
            <a:off x="-46966" y="-3048"/>
            <a:ext cx="4059935" cy="6858000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8E5D5595-D7B8-4389-86E7-AB3546BAFD32}"/>
              </a:ext>
            </a:extLst>
          </p:cNvPr>
          <p:cNvSpPr txBox="1">
            <a:spLocks/>
          </p:cNvSpPr>
          <p:nvPr/>
        </p:nvSpPr>
        <p:spPr>
          <a:xfrm>
            <a:off x="113791" y="3096768"/>
            <a:ext cx="3738419" cy="6583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80000"/>
              </a:lnSpc>
              <a:spcBef>
                <a:spcPts val="1000"/>
              </a:spcBef>
            </a:pPr>
            <a:r>
              <a:rPr lang="en-US" sz="3600" b="1" dirty="0">
                <a:solidFill>
                  <a:schemeClr val="bg1"/>
                </a:solidFill>
                <a:latin typeface="Amasis MT Pro Medium" panose="020B0604020202020204" pitchFamily="18" charset="0"/>
                <a:ea typeface="+mn-ea"/>
                <a:cs typeface="+mn-cs"/>
              </a:rPr>
              <a:t>Gases Stats</a:t>
            </a:r>
          </a:p>
        </p:txBody>
      </p:sp>
      <p:pic>
        <p:nvPicPr>
          <p:cNvPr id="11" name="Picture 10" descr="A black screen with colorful lines&#10;&#10;Description automatically generated">
            <a:extLst>
              <a:ext uri="{FF2B5EF4-FFF2-40B4-BE49-F238E27FC236}">
                <a16:creationId xmlns:a16="http://schemas.microsoft.com/office/drawing/2014/main" id="{DCFDAB16-320B-42D1-84F4-63AE1FF552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6614" y="0"/>
            <a:ext cx="5839629" cy="4830364"/>
          </a:xfrm>
          <a:prstGeom prst="rect">
            <a:avLst/>
          </a:prstGeom>
        </p:spPr>
      </p:pic>
      <p:sp>
        <p:nvSpPr>
          <p:cNvPr id="12" name="AutoShape 2">
            <a:extLst>
              <a:ext uri="{FF2B5EF4-FFF2-40B4-BE49-F238E27FC236}">
                <a16:creationId xmlns:a16="http://schemas.microsoft.com/office/drawing/2014/main" id="{A5EB5D88-69B6-4011-9C5E-62A10ACCC45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KZ"/>
          </a:p>
        </p:txBody>
      </p:sp>
      <p:sp>
        <p:nvSpPr>
          <p:cNvPr id="14" name="AutoShape 4">
            <a:extLst>
              <a:ext uri="{FF2B5EF4-FFF2-40B4-BE49-F238E27FC236}">
                <a16:creationId xmlns:a16="http://schemas.microsoft.com/office/drawing/2014/main" id="{F8EBBBAB-3C6E-49B4-AF58-1293D9AEBE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KZ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DE82C66-7251-43ED-8818-48EF07512DAF}"/>
              </a:ext>
            </a:extLst>
          </p:cNvPr>
          <p:cNvSpPr txBox="1"/>
          <p:nvPr/>
        </p:nvSpPr>
        <p:spPr>
          <a:xfrm>
            <a:off x="7016034" y="3813487"/>
            <a:ext cx="847806" cy="525978"/>
          </a:xfrm>
          <a:prstGeom prst="rect">
            <a:avLst/>
          </a:prstGeom>
          <a:gradFill>
            <a:gsLst>
              <a:gs pos="0">
                <a:schemeClr val="accent5">
                  <a:lumMod val="40000"/>
                  <a:lumOff val="60000"/>
                </a:schemeClr>
              </a:gs>
              <a:gs pos="54000">
                <a:schemeClr val="accent6">
                  <a:lumMod val="60000"/>
                  <a:lumOff val="40000"/>
                  <a:alpha val="30000"/>
                </a:schemeClr>
              </a:gs>
              <a:gs pos="83000">
                <a:schemeClr val="accent6">
                  <a:lumMod val="75000"/>
                  <a:alpha val="30000"/>
                </a:schemeClr>
              </a:gs>
              <a:gs pos="100000">
                <a:schemeClr val="accent6">
                  <a:lumMod val="50000"/>
                  <a:alpha val="30000"/>
                </a:schemeClr>
              </a:gs>
            </a:gsLst>
            <a:lin ang="5400000" scaled="1"/>
          </a:gradFill>
        </p:spPr>
        <p:txBody>
          <a:bodyPr wrap="square">
            <a:spAutoFit/>
          </a:bodyPr>
          <a:lstStyle/>
          <a:p>
            <a:pPr defTabSz="914400">
              <a:lnSpc>
                <a:spcPct val="130000"/>
              </a:lnSpc>
              <a:spcAft>
                <a:spcPts val="600"/>
              </a:spcAft>
              <a:buSzPct val="85000"/>
            </a:pPr>
            <a:r>
              <a:rPr lang="en-US" sz="2400" b="1" dirty="0">
                <a:solidFill>
                  <a:srgbClr val="FFFFFF"/>
                </a:solidFill>
                <a:latin typeface="Amasis MT Pro" panose="02040504050005020304" pitchFamily="18" charset="0"/>
              </a:rPr>
              <a:t>SF6</a:t>
            </a:r>
            <a:endParaRPr lang="en-US" sz="2400" dirty="0">
              <a:solidFill>
                <a:srgbClr val="FFFFFF"/>
              </a:solidFill>
              <a:latin typeface="Amasis MT Pro" panose="02040504050005020304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223BE54-7450-41A8-9318-477CA1B30F66}"/>
              </a:ext>
            </a:extLst>
          </p:cNvPr>
          <p:cNvSpPr txBox="1"/>
          <p:nvPr/>
        </p:nvSpPr>
        <p:spPr>
          <a:xfrm>
            <a:off x="10542340" y="1951024"/>
            <a:ext cx="847806" cy="525978"/>
          </a:xfrm>
          <a:prstGeom prst="rect">
            <a:avLst/>
          </a:prstGeom>
          <a:gradFill>
            <a:gsLst>
              <a:gs pos="0">
                <a:schemeClr val="accent5">
                  <a:lumMod val="40000"/>
                  <a:lumOff val="60000"/>
                </a:schemeClr>
              </a:gs>
              <a:gs pos="54000">
                <a:schemeClr val="accent6">
                  <a:lumMod val="60000"/>
                  <a:lumOff val="40000"/>
                  <a:alpha val="30000"/>
                </a:schemeClr>
              </a:gs>
              <a:gs pos="83000">
                <a:schemeClr val="accent6">
                  <a:lumMod val="75000"/>
                  <a:alpha val="30000"/>
                </a:schemeClr>
              </a:gs>
              <a:gs pos="100000">
                <a:schemeClr val="accent6">
                  <a:lumMod val="50000"/>
                  <a:alpha val="30000"/>
                </a:schemeClr>
              </a:gs>
            </a:gsLst>
            <a:lin ang="5400000" scaled="1"/>
          </a:gradFill>
        </p:spPr>
        <p:txBody>
          <a:bodyPr wrap="square">
            <a:spAutoFit/>
          </a:bodyPr>
          <a:lstStyle/>
          <a:p>
            <a:pPr defTabSz="914400">
              <a:lnSpc>
                <a:spcPct val="130000"/>
              </a:lnSpc>
              <a:spcAft>
                <a:spcPts val="600"/>
              </a:spcAft>
              <a:buSzPct val="85000"/>
            </a:pPr>
            <a:r>
              <a:rPr lang="en-US" sz="2400" b="1" dirty="0">
                <a:solidFill>
                  <a:srgbClr val="FFFFFF"/>
                </a:solidFill>
                <a:latin typeface="Amasis MT Pro" panose="02040504050005020304" pitchFamily="18" charset="0"/>
              </a:rPr>
              <a:t>N2O</a:t>
            </a:r>
            <a:endParaRPr lang="en-US" sz="2400" dirty="0">
              <a:solidFill>
                <a:srgbClr val="FFFFFF"/>
              </a:solidFill>
              <a:latin typeface="Amasis MT Pro" panose="02040504050005020304" pitchFamily="18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A6459CF-4946-4986-9407-B64364B05EEA}"/>
              </a:ext>
            </a:extLst>
          </p:cNvPr>
          <p:cNvSpPr txBox="1"/>
          <p:nvPr/>
        </p:nvSpPr>
        <p:spPr>
          <a:xfrm>
            <a:off x="5767558" y="1857711"/>
            <a:ext cx="847806" cy="525978"/>
          </a:xfrm>
          <a:prstGeom prst="rect">
            <a:avLst/>
          </a:prstGeom>
          <a:gradFill>
            <a:gsLst>
              <a:gs pos="0">
                <a:schemeClr val="accent5">
                  <a:lumMod val="40000"/>
                  <a:lumOff val="60000"/>
                </a:schemeClr>
              </a:gs>
              <a:gs pos="54000">
                <a:schemeClr val="accent6">
                  <a:lumMod val="60000"/>
                  <a:lumOff val="40000"/>
                  <a:alpha val="30000"/>
                </a:schemeClr>
              </a:gs>
              <a:gs pos="83000">
                <a:schemeClr val="accent6">
                  <a:lumMod val="75000"/>
                  <a:alpha val="30000"/>
                </a:schemeClr>
              </a:gs>
              <a:gs pos="100000">
                <a:schemeClr val="accent6">
                  <a:lumMod val="50000"/>
                  <a:alpha val="30000"/>
                </a:schemeClr>
              </a:gs>
            </a:gsLst>
            <a:lin ang="5400000" scaled="1"/>
          </a:gradFill>
        </p:spPr>
        <p:txBody>
          <a:bodyPr wrap="square">
            <a:spAutoFit/>
          </a:bodyPr>
          <a:lstStyle/>
          <a:p>
            <a:pPr defTabSz="914400">
              <a:lnSpc>
                <a:spcPct val="130000"/>
              </a:lnSpc>
              <a:spcAft>
                <a:spcPts val="600"/>
              </a:spcAft>
              <a:buSzPct val="85000"/>
            </a:pPr>
            <a:r>
              <a:rPr lang="en-US" sz="2400" b="1" dirty="0">
                <a:solidFill>
                  <a:srgbClr val="FFFFFF"/>
                </a:solidFill>
                <a:latin typeface="Amasis MT Pro" panose="02040504050005020304" pitchFamily="18" charset="0"/>
              </a:rPr>
              <a:t>CO2</a:t>
            </a:r>
            <a:endParaRPr lang="en-US" sz="2400" dirty="0">
              <a:solidFill>
                <a:srgbClr val="FFFFFF"/>
              </a:solidFill>
              <a:latin typeface="Amasis MT Pro" panose="02040504050005020304" pitchFamily="18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74CBC6F-C468-4AEB-9A58-08DED6E39902}"/>
              </a:ext>
            </a:extLst>
          </p:cNvPr>
          <p:cNvSpPr txBox="1"/>
          <p:nvPr/>
        </p:nvSpPr>
        <p:spPr>
          <a:xfrm>
            <a:off x="10809156" y="211789"/>
            <a:ext cx="847806" cy="525978"/>
          </a:xfrm>
          <a:prstGeom prst="rect">
            <a:avLst/>
          </a:prstGeom>
          <a:gradFill>
            <a:gsLst>
              <a:gs pos="0">
                <a:schemeClr val="accent5">
                  <a:lumMod val="40000"/>
                  <a:lumOff val="60000"/>
                </a:schemeClr>
              </a:gs>
              <a:gs pos="54000">
                <a:schemeClr val="accent6">
                  <a:lumMod val="60000"/>
                  <a:lumOff val="40000"/>
                  <a:alpha val="30000"/>
                </a:schemeClr>
              </a:gs>
              <a:gs pos="83000">
                <a:schemeClr val="accent6">
                  <a:lumMod val="75000"/>
                  <a:alpha val="30000"/>
                </a:schemeClr>
              </a:gs>
              <a:gs pos="100000">
                <a:schemeClr val="accent6">
                  <a:lumMod val="50000"/>
                  <a:alpha val="30000"/>
                </a:schemeClr>
              </a:gs>
            </a:gsLst>
            <a:lin ang="5400000" scaled="1"/>
          </a:gradFill>
        </p:spPr>
        <p:txBody>
          <a:bodyPr wrap="square">
            <a:spAutoFit/>
          </a:bodyPr>
          <a:lstStyle/>
          <a:p>
            <a:pPr defTabSz="914400">
              <a:lnSpc>
                <a:spcPct val="130000"/>
              </a:lnSpc>
              <a:spcAft>
                <a:spcPts val="600"/>
              </a:spcAft>
              <a:buSzPct val="85000"/>
            </a:pPr>
            <a:r>
              <a:rPr lang="en-US" sz="2400" b="1" dirty="0">
                <a:solidFill>
                  <a:srgbClr val="FFFFFF"/>
                </a:solidFill>
                <a:latin typeface="Amasis MT Pro" panose="02040504050005020304" pitchFamily="18" charset="0"/>
              </a:rPr>
              <a:t>CH4</a:t>
            </a:r>
            <a:endParaRPr lang="en-US" sz="2400" dirty="0">
              <a:solidFill>
                <a:srgbClr val="FFFFFF"/>
              </a:solidFill>
              <a:latin typeface="Amasis MT Pro" panose="02040504050005020304" pitchFamily="18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4D64452-24A7-4D25-8C47-1ADE6A47ECE2}"/>
              </a:ext>
            </a:extLst>
          </p:cNvPr>
          <p:cNvSpPr txBox="1"/>
          <p:nvPr/>
        </p:nvSpPr>
        <p:spPr>
          <a:xfrm>
            <a:off x="4669608" y="5179093"/>
            <a:ext cx="6526000" cy="1486241"/>
          </a:xfrm>
          <a:prstGeom prst="rect">
            <a:avLst/>
          </a:prstGeom>
          <a:gradFill>
            <a:gsLst>
              <a:gs pos="0">
                <a:schemeClr val="accent5">
                  <a:lumMod val="40000"/>
                  <a:lumOff val="60000"/>
                </a:schemeClr>
              </a:gs>
              <a:gs pos="54000">
                <a:schemeClr val="accent6">
                  <a:lumMod val="60000"/>
                  <a:lumOff val="40000"/>
                  <a:alpha val="30000"/>
                </a:schemeClr>
              </a:gs>
              <a:gs pos="83000">
                <a:schemeClr val="accent6">
                  <a:lumMod val="75000"/>
                  <a:alpha val="30000"/>
                </a:schemeClr>
              </a:gs>
              <a:gs pos="100000">
                <a:schemeClr val="accent6">
                  <a:lumMod val="50000"/>
                  <a:alpha val="30000"/>
                </a:schemeClr>
              </a:gs>
            </a:gsLst>
            <a:lin ang="5400000" scaled="1"/>
          </a:gradFill>
        </p:spPr>
        <p:txBody>
          <a:bodyPr wrap="square">
            <a:spAutoFit/>
          </a:bodyPr>
          <a:lstStyle/>
          <a:p>
            <a:pPr defTabSz="914400">
              <a:lnSpc>
                <a:spcPct val="130000"/>
              </a:lnSpc>
              <a:spcAft>
                <a:spcPts val="600"/>
              </a:spcAft>
              <a:buSzPct val="85000"/>
            </a:pPr>
            <a:r>
              <a:rPr lang="en-US" sz="2400" b="1" dirty="0">
                <a:solidFill>
                  <a:srgbClr val="FFFFFF"/>
                </a:solidFill>
                <a:latin typeface="Amasis MT Pro" panose="02040504050005020304" pitchFamily="18" charset="0"/>
              </a:rPr>
              <a:t>The graph illustrates a slow increase in the concentration of harmful gases in the atmosphere</a:t>
            </a:r>
            <a:r>
              <a:rPr lang="ru-RU" sz="2400" b="1" dirty="0">
                <a:solidFill>
                  <a:srgbClr val="FFFFFF"/>
                </a:solidFill>
                <a:latin typeface="Amasis MT Pro" panose="02040504050005020304" pitchFamily="18" charset="0"/>
              </a:rPr>
              <a:t> </a:t>
            </a:r>
            <a:r>
              <a:rPr lang="en-US" sz="2400" b="1" dirty="0">
                <a:solidFill>
                  <a:srgbClr val="FFFFFF"/>
                </a:solidFill>
                <a:latin typeface="Amasis MT Pro" panose="02040504050005020304" pitchFamily="18" charset="0"/>
              </a:rPr>
              <a:t>(last 20 years)</a:t>
            </a:r>
            <a:endParaRPr lang="en-US" sz="2400" dirty="0">
              <a:solidFill>
                <a:srgbClr val="FFFFFF"/>
              </a:solidFill>
              <a:latin typeface="Amasis MT Pro" panose="02040504050005020304" pitchFamily="18" charset="0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90A19B4-7C53-4CA6-8809-CD81C0D29F57}"/>
              </a:ext>
            </a:extLst>
          </p:cNvPr>
          <p:cNvCxnSpPr>
            <a:cxnSpLocks/>
          </p:cNvCxnSpPr>
          <p:nvPr/>
        </p:nvCxnSpPr>
        <p:spPr>
          <a:xfrm flipH="1" flipV="1">
            <a:off x="4982355" y="154740"/>
            <a:ext cx="9430" cy="4457898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528E1CF-B24C-4DA8-9537-56D4CED35FC1}"/>
              </a:ext>
            </a:extLst>
          </p:cNvPr>
          <p:cNvCxnSpPr>
            <a:cxnSpLocks/>
          </p:cNvCxnSpPr>
          <p:nvPr/>
        </p:nvCxnSpPr>
        <p:spPr>
          <a:xfrm flipV="1">
            <a:off x="4982355" y="4603174"/>
            <a:ext cx="6115792" cy="1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A250758-E08A-4480-98CD-D2106C885A3B}"/>
              </a:ext>
            </a:extLst>
          </p:cNvPr>
          <p:cNvSpPr txBox="1"/>
          <p:nvPr/>
        </p:nvSpPr>
        <p:spPr>
          <a:xfrm>
            <a:off x="4154471" y="931580"/>
            <a:ext cx="79181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000" dirty="0">
                <a:solidFill>
                  <a:schemeClr val="bg1"/>
                </a:solidFill>
              </a:rPr>
              <a:t>6*10</a:t>
            </a:r>
            <a:r>
              <a:rPr lang="en-US" sz="1000" dirty="0">
                <a:solidFill>
                  <a:schemeClr val="bg1"/>
                </a:solidFill>
              </a:rPr>
              <a:t>^12 kg</a:t>
            </a:r>
            <a:endParaRPr lang="ru-KZ" sz="1000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4F4A011-ADD5-48F2-B2DF-22974A9D6560}"/>
              </a:ext>
            </a:extLst>
          </p:cNvPr>
          <p:cNvSpPr txBox="1"/>
          <p:nvPr/>
        </p:nvSpPr>
        <p:spPr>
          <a:xfrm>
            <a:off x="4860217" y="4706468"/>
            <a:ext cx="766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1990</a:t>
            </a:r>
            <a:endParaRPr lang="ru-KZ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F468EED-75A9-4183-892C-392F55EB10DB}"/>
              </a:ext>
            </a:extLst>
          </p:cNvPr>
          <p:cNvSpPr txBox="1"/>
          <p:nvPr/>
        </p:nvSpPr>
        <p:spPr>
          <a:xfrm>
            <a:off x="10542340" y="4696488"/>
            <a:ext cx="766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2015</a:t>
            </a:r>
            <a:endParaRPr lang="ru-KZ" dirty="0">
              <a:solidFill>
                <a:schemeClr val="bg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74CC967-0FD8-4563-807F-295E841E8539}"/>
              </a:ext>
            </a:extLst>
          </p:cNvPr>
          <p:cNvSpPr txBox="1"/>
          <p:nvPr/>
        </p:nvSpPr>
        <p:spPr>
          <a:xfrm>
            <a:off x="4158125" y="4093244"/>
            <a:ext cx="8472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2</a:t>
            </a:r>
            <a:r>
              <a:rPr lang="ru-RU" sz="1000" dirty="0">
                <a:solidFill>
                  <a:schemeClr val="bg1"/>
                </a:solidFill>
              </a:rPr>
              <a:t>*10</a:t>
            </a:r>
            <a:r>
              <a:rPr lang="en-US" sz="1000" dirty="0">
                <a:solidFill>
                  <a:schemeClr val="bg1"/>
                </a:solidFill>
              </a:rPr>
              <a:t>^12 kg</a:t>
            </a:r>
            <a:endParaRPr lang="ru-KZ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3954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7ACB8447-69CF-456C-AD1B-C569B7236E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923"/>
          <a:stretch/>
        </p:blipFill>
        <p:spPr bwMode="auto">
          <a:xfrm>
            <a:off x="0" y="0"/>
            <a:ext cx="401977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8E5D5595-D7B8-4389-86E7-AB3546BAFD32}"/>
              </a:ext>
            </a:extLst>
          </p:cNvPr>
          <p:cNvSpPr txBox="1">
            <a:spLocks/>
          </p:cNvSpPr>
          <p:nvPr/>
        </p:nvSpPr>
        <p:spPr>
          <a:xfrm>
            <a:off x="274550" y="3059606"/>
            <a:ext cx="3738419" cy="73269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80000"/>
              </a:lnSpc>
              <a:spcBef>
                <a:spcPts val="1000"/>
              </a:spcBef>
            </a:pPr>
            <a:r>
              <a:rPr lang="en-US" sz="3600" b="1" dirty="0">
                <a:solidFill>
                  <a:schemeClr val="bg1"/>
                </a:solidFill>
                <a:latin typeface="Amasis MT Pro Medium" panose="020B0604020202020204" pitchFamily="18" charset="0"/>
                <a:ea typeface="+mn-ea"/>
                <a:cs typeface="+mn-cs"/>
              </a:rPr>
              <a:t>CO2 Emissions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9E329A6-7D1F-492E-B782-072D1E929D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4977" y="-140676"/>
            <a:ext cx="4819122" cy="541180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30411D1-6691-40DC-B98B-17A2D902ED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4538" y="1912849"/>
            <a:ext cx="7132941" cy="4608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673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494915BE-6508-493F-903B-F39B6BE406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79" t="5581" r="29769"/>
          <a:stretch/>
        </p:blipFill>
        <p:spPr bwMode="auto">
          <a:xfrm>
            <a:off x="0" y="0"/>
            <a:ext cx="428752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EBD40EB-BD66-4800-8108-8803A0111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550" y="2701211"/>
            <a:ext cx="3738419" cy="145557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80000"/>
              </a:lnSpc>
              <a:spcBef>
                <a:spcPts val="1000"/>
              </a:spcBef>
            </a:pPr>
            <a:r>
              <a:rPr lang="en-US" sz="3600" b="1" dirty="0">
                <a:solidFill>
                  <a:schemeClr val="bg1"/>
                </a:solidFill>
                <a:latin typeface="Amasis MT Pro Medium" panose="020B0604020202020204" pitchFamily="18" charset="0"/>
                <a:ea typeface="+mn-ea"/>
                <a:cs typeface="+mn-cs"/>
              </a:rPr>
              <a:t>EL-NINO PHENOMENON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8C74099-BE34-481E-8235-6C46E8530DCB}"/>
              </a:ext>
            </a:extLst>
          </p:cNvPr>
          <p:cNvSpPr txBox="1"/>
          <p:nvPr/>
        </p:nvSpPr>
        <p:spPr>
          <a:xfrm>
            <a:off x="5564048" y="4574996"/>
            <a:ext cx="5703778" cy="525978"/>
          </a:xfrm>
          <a:prstGeom prst="rect">
            <a:avLst/>
          </a:prstGeom>
          <a:gradFill>
            <a:gsLst>
              <a:gs pos="0">
                <a:schemeClr val="accent6">
                  <a:lumMod val="40000"/>
                  <a:lumOff val="60000"/>
                </a:schemeClr>
              </a:gs>
              <a:gs pos="54000">
                <a:schemeClr val="accent4">
                  <a:lumMod val="40000"/>
                  <a:lumOff val="60000"/>
                  <a:alpha val="30000"/>
                </a:schemeClr>
              </a:gs>
              <a:gs pos="83000">
                <a:srgbClr val="006463">
                  <a:alpha val="14000"/>
                </a:srgbClr>
              </a:gs>
              <a:gs pos="100000">
                <a:schemeClr val="accent4">
                  <a:lumMod val="75000"/>
                  <a:alpha val="40000"/>
                </a:schemeClr>
              </a:gs>
            </a:gsLst>
            <a:lin ang="5400000" scaled="1"/>
          </a:gradFill>
        </p:spPr>
        <p:txBody>
          <a:bodyPr wrap="square">
            <a:spAutoFit/>
          </a:bodyPr>
          <a:lstStyle/>
          <a:p>
            <a:pPr defTabSz="914400">
              <a:lnSpc>
                <a:spcPct val="130000"/>
              </a:lnSpc>
              <a:spcAft>
                <a:spcPts val="600"/>
              </a:spcAft>
              <a:buSzPct val="85000"/>
            </a:pPr>
            <a:r>
              <a:rPr lang="en-US" sz="2400" b="1" dirty="0">
                <a:solidFill>
                  <a:srgbClr val="FFFFFF"/>
                </a:solidFill>
                <a:latin typeface="Amasis MT Pro" panose="02040504050005020304" pitchFamily="18" charset="0"/>
              </a:rPr>
              <a:t>Green dots – la-</a:t>
            </a:r>
            <a:r>
              <a:rPr lang="en-US" sz="2400" b="1" dirty="0" err="1">
                <a:solidFill>
                  <a:srgbClr val="FFFFFF"/>
                </a:solidFill>
                <a:latin typeface="Amasis MT Pro" panose="02040504050005020304" pitchFamily="18" charset="0"/>
              </a:rPr>
              <a:t>nina</a:t>
            </a:r>
            <a:endParaRPr lang="en-US" sz="2400" dirty="0">
              <a:solidFill>
                <a:srgbClr val="FFFFFF"/>
              </a:solidFill>
              <a:latin typeface="Amasis MT Pro" panose="02040504050005020304" pitchFamily="18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E30BB4E-D85D-47EC-978F-BB5A76D95BA5}"/>
              </a:ext>
            </a:extLst>
          </p:cNvPr>
          <p:cNvSpPr txBox="1"/>
          <p:nvPr/>
        </p:nvSpPr>
        <p:spPr>
          <a:xfrm>
            <a:off x="5564048" y="5930725"/>
            <a:ext cx="5703778" cy="525978"/>
          </a:xfrm>
          <a:prstGeom prst="rect">
            <a:avLst/>
          </a:prstGeom>
          <a:gradFill>
            <a:gsLst>
              <a:gs pos="0">
                <a:schemeClr val="accent6">
                  <a:lumMod val="40000"/>
                  <a:lumOff val="60000"/>
                </a:schemeClr>
              </a:gs>
              <a:gs pos="54000">
                <a:schemeClr val="accent4">
                  <a:lumMod val="40000"/>
                  <a:lumOff val="60000"/>
                  <a:alpha val="30000"/>
                </a:schemeClr>
              </a:gs>
              <a:gs pos="83000">
                <a:srgbClr val="006463">
                  <a:alpha val="14000"/>
                </a:srgbClr>
              </a:gs>
              <a:gs pos="100000">
                <a:schemeClr val="accent4">
                  <a:lumMod val="75000"/>
                  <a:alpha val="40000"/>
                </a:schemeClr>
              </a:gs>
            </a:gsLst>
            <a:lin ang="5400000" scaled="1"/>
          </a:gradFill>
        </p:spPr>
        <p:txBody>
          <a:bodyPr wrap="square">
            <a:spAutoFit/>
          </a:bodyPr>
          <a:lstStyle>
            <a:defPPr>
              <a:defRPr lang="ru-KZ"/>
            </a:defPPr>
            <a:lvl1pPr>
              <a:lnSpc>
                <a:spcPct val="130000"/>
              </a:lnSpc>
              <a:spcAft>
                <a:spcPts val="600"/>
              </a:spcAft>
              <a:buSzPct val="85000"/>
              <a:defRPr sz="2400" b="1">
                <a:solidFill>
                  <a:srgbClr val="FFFFFF"/>
                </a:solidFill>
                <a:latin typeface="Amasis MT Pro" panose="02040504050005020304" pitchFamily="18" charset="0"/>
              </a:defRPr>
            </a:lvl1pPr>
          </a:lstStyle>
          <a:p>
            <a:r>
              <a:rPr lang="en-US"/>
              <a:t>Red</a:t>
            </a:r>
            <a:r>
              <a:rPr lang="en-US" dirty="0"/>
              <a:t> dots </a:t>
            </a:r>
            <a:r>
              <a:rPr lang="en-US"/>
              <a:t>– el-nino</a:t>
            </a:r>
            <a:endParaRPr lang="en-US" dirty="0"/>
          </a:p>
        </p:txBody>
      </p:sp>
      <p:pic>
        <p:nvPicPr>
          <p:cNvPr id="6" name="Picture 5" descr="A screen shot of a graph&#10;&#10;Description automatically generated">
            <a:extLst>
              <a:ext uri="{FF2B5EF4-FFF2-40B4-BE49-F238E27FC236}">
                <a16:creationId xmlns:a16="http://schemas.microsoft.com/office/drawing/2014/main" id="{ACC86B63-3B75-48E4-93A2-71EDA63BCFC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39"/>
          <a:stretch/>
        </p:blipFill>
        <p:spPr>
          <a:xfrm>
            <a:off x="5333581" y="1294867"/>
            <a:ext cx="2785724" cy="2123417"/>
          </a:xfrm>
          <a:prstGeom prst="rect">
            <a:avLst/>
          </a:prstGeom>
          <a:effectLst>
            <a:glow rad="101600">
              <a:schemeClr val="bg1">
                <a:alpha val="60000"/>
              </a:schemeClr>
            </a:glo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570E8B1-3C3D-4EAA-B915-C083FD76C1AB}"/>
              </a:ext>
            </a:extLst>
          </p:cNvPr>
          <p:cNvSpPr txBox="1"/>
          <p:nvPr/>
        </p:nvSpPr>
        <p:spPr>
          <a:xfrm>
            <a:off x="5564048" y="5214740"/>
            <a:ext cx="5703778" cy="525978"/>
          </a:xfrm>
          <a:prstGeom prst="rect">
            <a:avLst/>
          </a:prstGeom>
          <a:gradFill>
            <a:gsLst>
              <a:gs pos="0">
                <a:schemeClr val="accent6">
                  <a:lumMod val="40000"/>
                  <a:lumOff val="60000"/>
                </a:schemeClr>
              </a:gs>
              <a:gs pos="54000">
                <a:schemeClr val="accent4">
                  <a:lumMod val="40000"/>
                  <a:lumOff val="60000"/>
                  <a:alpha val="30000"/>
                </a:schemeClr>
              </a:gs>
              <a:gs pos="83000">
                <a:srgbClr val="006463">
                  <a:alpha val="14000"/>
                </a:srgbClr>
              </a:gs>
              <a:gs pos="100000">
                <a:schemeClr val="accent4">
                  <a:lumMod val="75000"/>
                  <a:alpha val="40000"/>
                </a:schemeClr>
              </a:gs>
            </a:gsLst>
            <a:lin ang="5400000" scaled="1"/>
          </a:gradFill>
        </p:spPr>
        <p:txBody>
          <a:bodyPr wrap="square">
            <a:spAutoFit/>
          </a:bodyPr>
          <a:lstStyle>
            <a:defPPr>
              <a:defRPr lang="ru-KZ"/>
            </a:defPPr>
            <a:lvl1pPr>
              <a:lnSpc>
                <a:spcPct val="130000"/>
              </a:lnSpc>
              <a:spcAft>
                <a:spcPts val="600"/>
              </a:spcAft>
              <a:buSzPct val="85000"/>
              <a:defRPr sz="2400" b="1">
                <a:solidFill>
                  <a:srgbClr val="FFFFFF"/>
                </a:solidFill>
                <a:latin typeface="Amasis MT Pro" panose="02040504050005020304" pitchFamily="18" charset="0"/>
              </a:defRPr>
            </a:lvl1pPr>
          </a:lstStyle>
          <a:p>
            <a:r>
              <a:rPr lang="en-US" dirty="0"/>
              <a:t>Blue dots </a:t>
            </a:r>
            <a:r>
              <a:rPr lang="en-US"/>
              <a:t>– neutral</a:t>
            </a:r>
            <a:endParaRPr lang="en-US" dirty="0"/>
          </a:p>
        </p:txBody>
      </p:sp>
      <p:pic>
        <p:nvPicPr>
          <p:cNvPr id="7" name="Picture 6" descr="A screen shot of a computer&#10;&#10;Description automatically generated">
            <a:extLst>
              <a:ext uri="{FF2B5EF4-FFF2-40B4-BE49-F238E27FC236}">
                <a16:creationId xmlns:a16="http://schemas.microsoft.com/office/drawing/2014/main" id="{B04676AF-2520-4106-8C05-2B636B9D803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649"/>
          <a:stretch/>
        </p:blipFill>
        <p:spPr>
          <a:xfrm>
            <a:off x="8393856" y="643514"/>
            <a:ext cx="2873970" cy="2612802"/>
          </a:xfrm>
          <a:prstGeom prst="rect">
            <a:avLst/>
          </a:prstGeom>
          <a:effectLst>
            <a:glow rad="101600">
              <a:schemeClr val="bg1">
                <a:alpha val="60000"/>
              </a:schemeClr>
            </a:glo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7251311-057F-40D1-A285-AC2A05F519A7}"/>
              </a:ext>
            </a:extLst>
          </p:cNvPr>
          <p:cNvSpPr txBox="1"/>
          <p:nvPr/>
        </p:nvSpPr>
        <p:spPr>
          <a:xfrm>
            <a:off x="6035846" y="185239"/>
            <a:ext cx="1359827" cy="525978"/>
          </a:xfrm>
          <a:prstGeom prst="rect">
            <a:avLst/>
          </a:prstGeom>
          <a:gradFill>
            <a:gsLst>
              <a:gs pos="0">
                <a:schemeClr val="accent6">
                  <a:lumMod val="40000"/>
                  <a:lumOff val="60000"/>
                </a:schemeClr>
              </a:gs>
              <a:gs pos="54000">
                <a:schemeClr val="accent4">
                  <a:lumMod val="40000"/>
                  <a:lumOff val="60000"/>
                  <a:alpha val="30000"/>
                </a:schemeClr>
              </a:gs>
              <a:gs pos="83000">
                <a:srgbClr val="006463">
                  <a:alpha val="14000"/>
                </a:srgbClr>
              </a:gs>
              <a:gs pos="100000">
                <a:schemeClr val="accent4">
                  <a:lumMod val="75000"/>
                  <a:alpha val="40000"/>
                </a:schemeClr>
              </a:gs>
            </a:gsLst>
            <a:lin ang="5400000" scaled="1"/>
          </a:gradFill>
        </p:spPr>
        <p:txBody>
          <a:bodyPr wrap="square">
            <a:spAutoFit/>
          </a:bodyPr>
          <a:lstStyle/>
          <a:p>
            <a:pPr defTabSz="914400">
              <a:lnSpc>
                <a:spcPct val="130000"/>
              </a:lnSpc>
              <a:spcAft>
                <a:spcPts val="600"/>
              </a:spcAft>
              <a:buSzPct val="85000"/>
            </a:pPr>
            <a:r>
              <a:rPr lang="en-US" sz="2400" b="1" dirty="0">
                <a:solidFill>
                  <a:srgbClr val="FFFFFF"/>
                </a:solidFill>
                <a:latin typeface="Amasis MT Pro" panose="02040504050005020304" pitchFamily="18" charset="0"/>
              </a:rPr>
              <a:t>All time</a:t>
            </a:r>
            <a:endParaRPr lang="en-US" sz="2400" dirty="0">
              <a:solidFill>
                <a:srgbClr val="FFFFFF"/>
              </a:solidFill>
              <a:latin typeface="Amasis MT Pro" panose="020405040500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C0CBD75-ADA1-467C-A3B5-38F417B41825}"/>
              </a:ext>
            </a:extLst>
          </p:cNvPr>
          <p:cNvSpPr txBox="1"/>
          <p:nvPr/>
        </p:nvSpPr>
        <p:spPr>
          <a:xfrm>
            <a:off x="9144000" y="195013"/>
            <a:ext cx="1743456" cy="525978"/>
          </a:xfrm>
          <a:prstGeom prst="rect">
            <a:avLst/>
          </a:prstGeom>
          <a:gradFill>
            <a:gsLst>
              <a:gs pos="0">
                <a:schemeClr val="accent6">
                  <a:lumMod val="40000"/>
                  <a:lumOff val="60000"/>
                </a:schemeClr>
              </a:gs>
              <a:gs pos="54000">
                <a:schemeClr val="accent4">
                  <a:lumMod val="40000"/>
                  <a:lumOff val="60000"/>
                  <a:alpha val="30000"/>
                </a:schemeClr>
              </a:gs>
              <a:gs pos="83000">
                <a:srgbClr val="006463">
                  <a:alpha val="14000"/>
                </a:srgbClr>
              </a:gs>
              <a:gs pos="100000">
                <a:schemeClr val="accent4">
                  <a:lumMod val="75000"/>
                  <a:alpha val="40000"/>
                </a:schemeClr>
              </a:gs>
            </a:gsLst>
            <a:lin ang="5400000" scaled="1"/>
          </a:gradFill>
        </p:spPr>
        <p:txBody>
          <a:bodyPr wrap="square">
            <a:spAutoFit/>
          </a:bodyPr>
          <a:lstStyle/>
          <a:p>
            <a:pPr defTabSz="914400">
              <a:lnSpc>
                <a:spcPct val="130000"/>
              </a:lnSpc>
              <a:spcAft>
                <a:spcPts val="600"/>
              </a:spcAft>
              <a:buSzPct val="85000"/>
            </a:pPr>
            <a:r>
              <a:rPr lang="en-US" sz="2400" b="1" dirty="0">
                <a:solidFill>
                  <a:srgbClr val="FFFFFF"/>
                </a:solidFill>
                <a:latin typeface="Amasis MT Pro" panose="02040504050005020304" pitchFamily="18" charset="0"/>
              </a:rPr>
              <a:t>Since 1990</a:t>
            </a:r>
            <a:endParaRPr lang="en-US" sz="2400" dirty="0">
              <a:solidFill>
                <a:srgbClr val="FFFFFF"/>
              </a:solidFill>
              <a:latin typeface="Amasis MT Pro" panose="02040504050005020304" pitchFamily="18" charset="0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0877FBF-35A4-4378-9CDC-3D564C5A875C}"/>
              </a:ext>
            </a:extLst>
          </p:cNvPr>
          <p:cNvCxnSpPr/>
          <p:nvPr/>
        </p:nvCxnSpPr>
        <p:spPr>
          <a:xfrm flipV="1">
            <a:off x="5262447" y="155521"/>
            <a:ext cx="0" cy="3788445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EC9EC50-55D3-4531-ABF6-F29F531D7574}"/>
              </a:ext>
            </a:extLst>
          </p:cNvPr>
          <p:cNvCxnSpPr>
            <a:cxnSpLocks/>
          </p:cNvCxnSpPr>
          <p:nvPr/>
        </p:nvCxnSpPr>
        <p:spPr>
          <a:xfrm flipV="1">
            <a:off x="5253017" y="3943966"/>
            <a:ext cx="6115792" cy="1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13FCCFBE-AD78-49A2-8B86-DA347CD29A0E}"/>
              </a:ext>
            </a:extLst>
          </p:cNvPr>
          <p:cNvSpPr txBox="1"/>
          <p:nvPr/>
        </p:nvSpPr>
        <p:spPr>
          <a:xfrm>
            <a:off x="4602626" y="3418284"/>
            <a:ext cx="416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-1</a:t>
            </a:r>
            <a:endParaRPr lang="ru-KZ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606B1E0-2E0A-4C26-9662-C6DE56F4563D}"/>
              </a:ext>
            </a:extLst>
          </p:cNvPr>
          <p:cNvSpPr txBox="1"/>
          <p:nvPr/>
        </p:nvSpPr>
        <p:spPr>
          <a:xfrm>
            <a:off x="5055414" y="3973044"/>
            <a:ext cx="766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AMJ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FC826AC-F18A-4EE3-A38F-B3B44D3BECE2}"/>
              </a:ext>
            </a:extLst>
          </p:cNvPr>
          <p:cNvSpPr txBox="1"/>
          <p:nvPr/>
        </p:nvSpPr>
        <p:spPr>
          <a:xfrm>
            <a:off x="10876864" y="4015657"/>
            <a:ext cx="766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SON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A4DCD50-72DE-4419-B1A6-9176D9831DDE}"/>
              </a:ext>
            </a:extLst>
          </p:cNvPr>
          <p:cNvSpPr txBox="1"/>
          <p:nvPr/>
        </p:nvSpPr>
        <p:spPr>
          <a:xfrm>
            <a:off x="4672166" y="341885"/>
            <a:ext cx="849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</a:t>
            </a:r>
            <a:endParaRPr lang="ru-KZ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6DF3B39-3BC5-40BE-BFC7-51A6A847BCA2}"/>
              </a:ext>
            </a:extLst>
          </p:cNvPr>
          <p:cNvSpPr txBox="1"/>
          <p:nvPr/>
        </p:nvSpPr>
        <p:spPr>
          <a:xfrm>
            <a:off x="4672166" y="2353173"/>
            <a:ext cx="464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0</a:t>
            </a:r>
            <a:endParaRPr lang="ru-KZ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7029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1907</TotalTime>
  <Words>591</Words>
  <Application>Microsoft Office PowerPoint</Application>
  <PresentationFormat>Widescreen</PresentationFormat>
  <Paragraphs>200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Amasis MT Pro</vt:lpstr>
      <vt:lpstr>Amasis MT Pro Black</vt:lpstr>
      <vt:lpstr>Amasis MT Pro Medium</vt:lpstr>
      <vt:lpstr>Arial</vt:lpstr>
      <vt:lpstr>Calibri</vt:lpstr>
      <vt:lpstr>Calibri Light</vt:lpstr>
      <vt:lpstr>Helvetica</vt:lpstr>
      <vt:lpstr>Office Theme</vt:lpstr>
      <vt:lpstr>Global  SEA LEVEL CHANGE</vt:lpstr>
      <vt:lpstr>Goals</vt:lpstr>
      <vt:lpstr>Dataset OVERVIEW</vt:lpstr>
      <vt:lpstr>Dataset OVERVIEW: Target variables</vt:lpstr>
      <vt:lpstr>Sea level change: 1850 to nowadays</vt:lpstr>
      <vt:lpstr>Sea level change: 1850 to nowadays</vt:lpstr>
      <vt:lpstr>PowerPoint Presentation</vt:lpstr>
      <vt:lpstr>PowerPoint Presentation</vt:lpstr>
      <vt:lpstr>EL-NINO PHENOMENON</vt:lpstr>
      <vt:lpstr>ICE DATA</vt:lpstr>
      <vt:lpstr>Urbanization </vt:lpstr>
      <vt:lpstr>Water consumption</vt:lpstr>
      <vt:lpstr>PowerPoint Presentation</vt:lpstr>
      <vt:lpstr>Ocean temps</vt:lpstr>
      <vt:lpstr>Model OVERVIEW</vt:lpstr>
      <vt:lpstr>Model OVERVIEW</vt:lpstr>
      <vt:lpstr>Conclusions</vt:lpstr>
      <vt:lpstr>Thank you for your time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WHO Coronavirus (COVID-19)</dc:title>
  <dc:creator>Михаил Казак</dc:creator>
  <cp:lastModifiedBy>Mihail Cazac</cp:lastModifiedBy>
  <cp:revision>109</cp:revision>
  <dcterms:created xsi:type="dcterms:W3CDTF">2023-09-21T08:37:51Z</dcterms:created>
  <dcterms:modified xsi:type="dcterms:W3CDTF">2023-12-19T08:36:45Z</dcterms:modified>
</cp:coreProperties>
</file>